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 id="2147483672" r:id="rId4"/>
  </p:sldMasterIdLst>
  <p:notesMasterIdLst>
    <p:notesMasterId r:id="rId6"/>
  </p:notesMasterIdLst>
  <p:sldIdLst>
    <p:sldId id="501" r:id="rId5"/>
    <p:sldId id="502" r:id="rId7"/>
    <p:sldId id="294" r:id="rId8"/>
    <p:sldId id="504" r:id="rId9"/>
    <p:sldId id="505" r:id="rId10"/>
    <p:sldId id="506" r:id="rId11"/>
    <p:sldId id="545" r:id="rId12"/>
    <p:sldId id="546" r:id="rId13"/>
    <p:sldId id="548" r:id="rId14"/>
    <p:sldId id="549" r:id="rId15"/>
    <p:sldId id="550" r:id="rId16"/>
    <p:sldId id="553" r:id="rId17"/>
    <p:sldId id="552" r:id="rId18"/>
    <p:sldId id="551" r:id="rId19"/>
    <p:sldId id="554" r:id="rId20"/>
    <p:sldId id="555" r:id="rId21"/>
    <p:sldId id="557" r:id="rId22"/>
    <p:sldId id="556" r:id="rId23"/>
    <p:sldId id="558" r:id="rId24"/>
    <p:sldId id="559" r:id="rId25"/>
    <p:sldId id="503" r:id="rId26"/>
    <p:sldId id="560" r:id="rId27"/>
    <p:sldId id="561" r:id="rId28"/>
    <p:sldId id="562" r:id="rId29"/>
    <p:sldId id="563" r:id="rId30"/>
    <p:sldId id="564" r:id="rId31"/>
    <p:sldId id="565" r:id="rId32"/>
    <p:sldId id="566" r:id="rId33"/>
    <p:sldId id="567" r:id="rId34"/>
    <p:sldId id="568" r:id="rId35"/>
    <p:sldId id="569" r:id="rId36"/>
    <p:sldId id="572" r:id="rId37"/>
    <p:sldId id="570" r:id="rId38"/>
    <p:sldId id="571" r:id="rId39"/>
    <p:sldId id="573" r:id="rId40"/>
    <p:sldId id="447" r:id="rId41"/>
    <p:sldId id="448" r:id="rId42"/>
    <p:sldId id="449" r:id="rId43"/>
    <p:sldId id="450" r:id="rId44"/>
    <p:sldId id="451" r:id="rId45"/>
    <p:sldId id="452" r:id="rId46"/>
    <p:sldId id="453" r:id="rId47"/>
    <p:sldId id="454" r:id="rId48"/>
    <p:sldId id="455" r:id="rId49"/>
    <p:sldId id="456" r:id="rId50"/>
    <p:sldId id="575" r:id="rId51"/>
    <p:sldId id="466" r:id="rId52"/>
    <p:sldId id="576" r:id="rId53"/>
    <p:sldId id="577" r:id="rId54"/>
    <p:sldId id="467" r:id="rId55"/>
    <p:sldId id="578" r:id="rId56"/>
    <p:sldId id="468" r:id="rId57"/>
    <p:sldId id="469" r:id="rId58"/>
    <p:sldId id="579" r:id="rId59"/>
    <p:sldId id="471" r:id="rId60"/>
    <p:sldId id="580" r:id="rId61"/>
    <p:sldId id="581" r:id="rId62"/>
    <p:sldId id="582" r:id="rId63"/>
    <p:sldId id="583" r:id="rId64"/>
    <p:sldId id="584" r:id="rId65"/>
    <p:sldId id="585" r:id="rId66"/>
  </p:sldIdLst>
  <p:sldSz cx="12192000" cy="6858000"/>
  <p:notesSz cx="6858000" cy="9144000"/>
  <p:embeddedFontLst>
    <p:embeddedFont>
      <p:font typeface="微软雅黑" pitchFamily="34" charset="-122"/>
      <p:regular r:id="rId70"/>
    </p:embeddedFont>
    <p:embeddedFont>
      <p:font typeface="等线" charset="0"/>
      <p:regular r:id="rId71"/>
    </p:embeddedFont>
    <p:embeddedFont>
      <p:font typeface="等线 Light" charset="0"/>
      <p:regular r:id="rId72"/>
    </p:embeddedFont>
  </p:embeddedFontLst>
  <p:custDataLst>
    <p:tags r:id="rId7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87087"/>
    <a:srgbClr val="74676A"/>
    <a:srgbClr val="FBFFE1"/>
    <a:srgbClr val="F0EAD8"/>
    <a:srgbClr val="E0CCA3"/>
    <a:srgbClr val="AC8E7C"/>
    <a:srgbClr val="BECCB6"/>
    <a:srgbClr val="ACA4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65" autoAdjust="0"/>
    <p:restoredTop sz="94660"/>
  </p:normalViewPr>
  <p:slideViewPr>
    <p:cSldViewPr snapToGrid="0" showGuides="1">
      <p:cViewPr varScale="1">
        <p:scale>
          <a:sx n="78" d="100"/>
          <a:sy n="78" d="100"/>
        </p:scale>
        <p:origin x="186" y="678"/>
      </p:cViewPr>
      <p:guideLst>
        <p:guide orient="horz" pos="2117"/>
        <p:guide pos="380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3" Type="http://schemas.openxmlformats.org/officeDocument/2006/relationships/tags" Target="tags/tag157.xml"/><Relationship Id="rId72" Type="http://schemas.openxmlformats.org/officeDocument/2006/relationships/font" Target="fonts/font3.fntdata"/><Relationship Id="rId71" Type="http://schemas.openxmlformats.org/officeDocument/2006/relationships/font" Target="fonts/font2.fntdata"/><Relationship Id="rId70" Type="http://schemas.openxmlformats.org/officeDocument/2006/relationships/font" Target="fonts/font1.fntdata"/><Relationship Id="rId7" Type="http://schemas.openxmlformats.org/officeDocument/2006/relationships/slide" Target="slides/slide2.xml"/><Relationship Id="rId69" Type="http://schemas.openxmlformats.org/officeDocument/2006/relationships/tableStyles" Target="tableStyles.xml"/><Relationship Id="rId68" Type="http://schemas.openxmlformats.org/officeDocument/2006/relationships/viewProps" Target="viewProps.xml"/><Relationship Id="rId67" Type="http://schemas.openxmlformats.org/officeDocument/2006/relationships/presProps" Target="presProps.xml"/><Relationship Id="rId66" Type="http://schemas.openxmlformats.org/officeDocument/2006/relationships/slide" Target="slides/slide61.xml"/><Relationship Id="rId65" Type="http://schemas.openxmlformats.org/officeDocument/2006/relationships/slide" Target="slides/slide60.xml"/><Relationship Id="rId64" Type="http://schemas.openxmlformats.org/officeDocument/2006/relationships/slide" Target="slides/slide59.xml"/><Relationship Id="rId63" Type="http://schemas.openxmlformats.org/officeDocument/2006/relationships/slide" Target="slides/slide58.xml"/><Relationship Id="rId62" Type="http://schemas.openxmlformats.org/officeDocument/2006/relationships/slide" Target="slides/slide57.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notesMaster" Target="notesMasters/notesMaster1.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1A51094-F3BE-40D2-81E5-BC3E54FBC40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B3ED99D-4B73-40C3-A1B0-8368B2FB35A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幻灯片图像占位符 1"/>
          <p:cNvSpPr>
            <a:spLocks noGrp="1" noRot="1" noChangeAspect="1" noTextEdit="1"/>
          </p:cNvSpPr>
          <p:nvPr>
            <p:ph type="sldImg"/>
          </p:nvPr>
        </p:nvSpPr>
        <p:spPr>
          <a:ln>
            <a:solidFill>
              <a:srgbClr val="000000"/>
            </a:solidFill>
            <a:miter/>
          </a:ln>
        </p:spPr>
      </p:sp>
      <p:sp>
        <p:nvSpPr>
          <p:cNvPr id="6147" name="备注占位符 2"/>
          <p:cNvSpPr>
            <a:spLocks noGrp="1"/>
          </p:cNvSpPr>
          <p:nvPr>
            <p:ph type="body" idx="1"/>
          </p:nvPr>
        </p:nvSpPr>
        <p:spPr>
          <a:noFill/>
          <a:ln>
            <a:noFill/>
          </a:ln>
        </p:spPr>
        <p:txBody>
          <a:bodyPr wrap="square" lIns="91440" tIns="45720" rIns="91440" bIns="45720" anchor="t" anchorCtr="0"/>
          <a:p>
            <a:pPr lvl="0">
              <a:spcBef>
                <a:spcPct val="0"/>
              </a:spcBef>
            </a:pPr>
            <a:endParaRPr lang="zh-CN" altLang="en-US" dirty="0"/>
          </a:p>
        </p:txBody>
      </p:sp>
      <p:sp>
        <p:nvSpPr>
          <p:cNvPr id="6148"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buNone/>
            </a:pPr>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tags" Target="../tags/tag9.xm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tags" Target="../tags/tag3.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4" name="日期占位符 3"/>
          <p:cNvSpPr>
            <a:spLocks noGrp="1"/>
          </p:cNvSpPr>
          <p:nvPr>
            <p:ph type="dt" sz="half" idx="10"/>
          </p:nvPr>
        </p:nvSpPr>
        <p:spPr/>
        <p:txBody>
          <a:bodyPr/>
          <a:lstStyle/>
          <a:p>
            <a:fld id="{FABD3221-A1E8-4754-8C20-17D8497887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235B6E-B133-4837-ACBF-E9446B539C01}" type="slidenum">
              <a:rPr lang="zh-CN" altLang="en-US" smtClean="0"/>
            </a:fld>
            <a:endParaRPr lang="zh-CN" altLang="en-US"/>
          </a:p>
        </p:txBody>
      </p:sp>
      <p:sp>
        <p:nvSpPr>
          <p:cNvPr id="7" name="圆角矩形 6"/>
          <p:cNvSpPr/>
          <p:nvPr userDrawn="1">
            <p:custDataLst>
              <p:tags r:id="rId2"/>
            </p:custDataLst>
          </p:nvPr>
        </p:nvSpPr>
        <p:spPr>
          <a:xfrm>
            <a:off x="546735" y="4123690"/>
            <a:ext cx="11016615" cy="168275"/>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sz="1800">
              <a:solidFill>
                <a:schemeClr val="lt1"/>
              </a:solidFill>
            </a:endParaRPr>
          </a:p>
        </p:txBody>
      </p:sp>
      <p:cxnSp>
        <p:nvCxnSpPr>
          <p:cNvPr id="9" name="直接连接符 8"/>
          <p:cNvCxnSpPr/>
          <p:nvPr userDrawn="1">
            <p:custDataLst>
              <p:tags r:id="rId3"/>
            </p:custDataLst>
          </p:nvPr>
        </p:nvCxnSpPr>
        <p:spPr>
          <a:xfrm>
            <a:off x="2350559" y="4004733"/>
            <a:ext cx="749088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ABD3221-A1E8-4754-8C20-17D8497887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235B6E-B133-4837-ACBF-E9446B539C01}"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ABD3221-A1E8-4754-8C20-17D8497887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235B6E-B133-4837-ACBF-E9446B539C01}"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4" name="日期占位符 3"/>
          <p:cNvSpPr>
            <a:spLocks noGrp="1"/>
          </p:cNvSpPr>
          <p:nvPr>
            <p:ph type="dt" sz="half" idx="10"/>
          </p:nvPr>
        </p:nvSpPr>
        <p:spPr/>
        <p:txBody>
          <a:bodyPr/>
          <a:lstStyle/>
          <a:p>
            <a:fld id="{FABD3221-A1E8-4754-8C20-17D8497887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235B6E-B133-4837-ACBF-E9446B539C01}" type="slidenum">
              <a:rPr lang="zh-CN" altLang="en-US" smtClean="0"/>
            </a:fld>
            <a:endParaRPr lang="zh-CN" altLang="en-US"/>
          </a:p>
        </p:txBody>
      </p:sp>
      <p:sp>
        <p:nvSpPr>
          <p:cNvPr id="7" name="圆角矩形 6"/>
          <p:cNvSpPr/>
          <p:nvPr userDrawn="1">
            <p:custDataLst>
              <p:tags r:id="rId2"/>
            </p:custDataLst>
          </p:nvPr>
        </p:nvSpPr>
        <p:spPr>
          <a:xfrm>
            <a:off x="546735" y="4123690"/>
            <a:ext cx="11016615" cy="168275"/>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sz="1800">
              <a:solidFill>
                <a:schemeClr val="lt1"/>
              </a:solidFill>
            </a:endParaRPr>
          </a:p>
        </p:txBody>
      </p:sp>
      <p:cxnSp>
        <p:nvCxnSpPr>
          <p:cNvPr id="9" name="直接连接符 8"/>
          <p:cNvCxnSpPr/>
          <p:nvPr userDrawn="1">
            <p:custDataLst>
              <p:tags r:id="rId3"/>
            </p:custDataLst>
          </p:nvPr>
        </p:nvCxnSpPr>
        <p:spPr>
          <a:xfrm>
            <a:off x="2350559" y="4004733"/>
            <a:ext cx="749088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ABD3221-A1E8-4754-8C20-17D8497887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235B6E-B133-4837-ACBF-E9446B539C01}"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FABD3221-A1E8-4754-8C20-17D8497887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235B6E-B133-4837-ACBF-E9446B539C01}" type="slidenum">
              <a:rPr lang="zh-CN" altLang="en-US" smtClean="0"/>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FABD3221-A1E8-4754-8C20-17D84978878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7235B6E-B133-4837-ACBF-E9446B539C01}"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ABD3221-A1E8-4754-8C20-17D84978878D}"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7235B6E-B133-4837-ACBF-E9446B539C01}"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pattFill prst="ltUpDiag">
          <a:fgClr>
            <a:schemeClr val="bg2">
              <a:lumMod val="90000"/>
            </a:schemeClr>
          </a:fgClr>
          <a:bgClr>
            <a:schemeClr val="bg1"/>
          </a:bgClr>
        </a:patt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527811" y="41400"/>
            <a:ext cx="10515600" cy="1325563"/>
          </a:xfrm>
        </p:spPr>
        <p:txBody>
          <a:bodyPr>
            <a:normAutofit/>
          </a:bodyPr>
          <a:lstStyle>
            <a:lvl1pPr>
              <a:defRPr sz="3200"/>
            </a:lvl1pPr>
          </a:lstStyle>
          <a:p>
            <a:r>
              <a:rPr lang="zh-CN" altLang="en-US" dirty="0"/>
              <a:t>单击此处编辑母版标题样式</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pattFill prst="ltUpDiag">
          <a:fgClr>
            <a:schemeClr val="bg2">
              <a:lumMod val="90000"/>
            </a:schemeClr>
          </a:fgClr>
          <a:bgClr>
            <a:schemeClr val="bg1"/>
          </a:bgClr>
        </a:patt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749301"/>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lang="zh-CN" altLang="en-US" sz="180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ABD3221-A1E8-4754-8C20-17D84978878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7235B6E-B133-4837-ACBF-E9446B539C01}"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ABD3221-A1E8-4754-8C20-17D8497887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235B6E-B133-4837-ACBF-E9446B539C01}"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ABD3221-A1E8-4754-8C20-17D84978878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7235B6E-B133-4837-ACBF-E9446B539C01}"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ABD3221-A1E8-4754-8C20-17D8497887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235B6E-B133-4837-ACBF-E9446B539C01}"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ABD3221-A1E8-4754-8C20-17D8497887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235B6E-B133-4837-ACBF-E9446B539C01}"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4" name="日期占位符 3"/>
          <p:cNvSpPr>
            <a:spLocks noGrp="1"/>
          </p:cNvSpPr>
          <p:nvPr>
            <p:ph type="dt" sz="half" idx="10"/>
          </p:nvPr>
        </p:nvSpPr>
        <p:spPr/>
        <p:txBody>
          <a:bodyPr/>
          <a:lstStyle/>
          <a:p>
            <a:fld id="{FABD3221-A1E8-4754-8C20-17D8497887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235B6E-B133-4837-ACBF-E9446B539C01}" type="slidenum">
              <a:rPr lang="zh-CN" altLang="en-US" smtClean="0"/>
            </a:fld>
            <a:endParaRPr lang="zh-CN" altLang="en-US"/>
          </a:p>
        </p:txBody>
      </p:sp>
      <p:sp>
        <p:nvSpPr>
          <p:cNvPr id="7" name="圆角矩形 6"/>
          <p:cNvSpPr/>
          <p:nvPr userDrawn="1">
            <p:custDataLst>
              <p:tags r:id="rId2"/>
            </p:custDataLst>
          </p:nvPr>
        </p:nvSpPr>
        <p:spPr>
          <a:xfrm>
            <a:off x="546735" y="4123690"/>
            <a:ext cx="11016615" cy="168275"/>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sz="1800">
              <a:solidFill>
                <a:schemeClr val="lt1"/>
              </a:solidFill>
            </a:endParaRPr>
          </a:p>
        </p:txBody>
      </p:sp>
      <p:cxnSp>
        <p:nvCxnSpPr>
          <p:cNvPr id="9" name="直接连接符 8"/>
          <p:cNvCxnSpPr/>
          <p:nvPr userDrawn="1">
            <p:custDataLst>
              <p:tags r:id="rId3"/>
            </p:custDataLst>
          </p:nvPr>
        </p:nvCxnSpPr>
        <p:spPr>
          <a:xfrm>
            <a:off x="2350559" y="4004733"/>
            <a:ext cx="749088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ABD3221-A1E8-4754-8C20-17D8497887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235B6E-B133-4837-ACBF-E9446B539C01}"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FABD3221-A1E8-4754-8C20-17D8497887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235B6E-B133-4837-ACBF-E9446B539C01}" type="slidenum">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FABD3221-A1E8-4754-8C20-17D84978878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7235B6E-B133-4837-ACBF-E9446B539C01}" type="slidenum">
              <a:rPr lang="zh-CN" altLang="en-US" smtClean="0"/>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ABD3221-A1E8-4754-8C20-17D84978878D}"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7235B6E-B133-4837-ACBF-E9446B539C01}" type="slidenum">
              <a:rPr lang="zh-CN" altLang="en-US" smtClean="0"/>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bg>
      <p:bgPr>
        <a:pattFill prst="ltUpDiag">
          <a:fgClr>
            <a:schemeClr val="bg2">
              <a:lumMod val="90000"/>
            </a:schemeClr>
          </a:fgClr>
          <a:bgClr>
            <a:schemeClr val="bg1"/>
          </a:bgClr>
        </a:patt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527811" y="41400"/>
            <a:ext cx="10515600" cy="1325563"/>
          </a:xfrm>
        </p:spPr>
        <p:txBody>
          <a:bodyPr>
            <a:normAutofit/>
          </a:bodyPr>
          <a:lstStyle>
            <a:lvl1pPr>
              <a:defRPr sz="3200"/>
            </a:lvl1pPr>
          </a:lstStyle>
          <a:p>
            <a:r>
              <a:rPr lang="zh-CN" altLang="en-US" dirty="0"/>
              <a:t>单击此处编辑母版标题样式</a:t>
            </a:r>
            <a:endParaRPr lang="zh-CN" altLang="en-US" dirty="0"/>
          </a:p>
        </p:txBody>
      </p:sp>
      <p:sp>
        <p:nvSpPr>
          <p:cNvPr id="15" name="矩形 14"/>
          <p:cNvSpPr/>
          <p:nvPr userDrawn="1"/>
        </p:nvSpPr>
        <p:spPr>
          <a:xfrm>
            <a:off x="-635" y="6581775"/>
            <a:ext cx="12251055" cy="309245"/>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bg>
      <p:bgPr>
        <a:pattFill prst="ltUpDiag">
          <a:fgClr>
            <a:schemeClr val="bg2">
              <a:lumMod val="90000"/>
            </a:schemeClr>
          </a:fgClr>
          <a:bgClr>
            <a:schemeClr val="bg1"/>
          </a:bgClr>
        </a:patt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12192000" cy="749301"/>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lang="zh-CN" altLang="en-US" sz="180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FABD3221-A1E8-4754-8C20-17D8497887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235B6E-B133-4837-ACBF-E9446B539C01}"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ABD3221-A1E8-4754-8C20-17D84978878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7235B6E-B133-4837-ACBF-E9446B539C01}" type="slidenum">
              <a:rPr lang="zh-CN" altLang="en-US" smtClean="0"/>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ABD3221-A1E8-4754-8C20-17D84978878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7235B6E-B133-4837-ACBF-E9446B539C01}" type="slidenum">
              <a:rPr lang="zh-CN" altLang="en-US" smtClean="0"/>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ABD3221-A1E8-4754-8C20-17D8497887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235B6E-B133-4837-ACBF-E9446B539C01}" type="slidenum">
              <a:rPr lang="zh-CN" altLang="en-US" smtClean="0"/>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FABD3221-A1E8-4754-8C20-17D84978878D}"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7235B6E-B133-4837-ACBF-E9446B539C01}"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FABD3221-A1E8-4754-8C20-17D84978878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7235B6E-B133-4837-ACBF-E9446B539C01}"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FABD3221-A1E8-4754-8C20-17D84978878D}"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7235B6E-B133-4837-ACBF-E9446B539C01}"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bg>
      <p:bgPr>
        <a:pattFill prst="ltUpDiag">
          <a:fgClr>
            <a:schemeClr val="bg2">
              <a:lumMod val="90000"/>
            </a:schemeClr>
          </a:fgClr>
          <a:bgClr>
            <a:schemeClr val="bg1"/>
          </a:bgClr>
        </a:pattFill>
        <a:effectLst/>
      </p:bgPr>
    </p:bg>
    <p:spTree>
      <p:nvGrpSpPr>
        <p:cNvPr id="1" name=""/>
        <p:cNvGrpSpPr/>
        <p:nvPr/>
      </p:nvGrpSpPr>
      <p:grpSpPr>
        <a:xfrm>
          <a:off x="0" y="0"/>
          <a:ext cx="0" cy="0"/>
          <a:chOff x="0" y="0"/>
          <a:chExt cx="0" cy="0"/>
        </a:xfrm>
      </p:grpSpPr>
      <p:sp>
        <p:nvSpPr>
          <p:cNvPr id="15" name="矩形 14"/>
          <p:cNvSpPr/>
          <p:nvPr userDrawn="1"/>
        </p:nvSpPr>
        <p:spPr>
          <a:xfrm>
            <a:off x="-635" y="6581775"/>
            <a:ext cx="12251055" cy="309245"/>
          </a:xfrm>
          <a:prstGeom prst="rect">
            <a:avLst/>
          </a:prstGeom>
          <a:solidFill>
            <a:schemeClr val="accent5">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bg>
      <p:bgPr>
        <a:pattFill prst="ltUpDiag">
          <a:fgClr>
            <a:schemeClr val="bg2">
              <a:lumMod val="90000"/>
            </a:schemeClr>
          </a:fgClr>
          <a:bgClr>
            <a:schemeClr val="bg1"/>
          </a:bgClr>
        </a:patt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527811" y="41400"/>
            <a:ext cx="10515600" cy="1325563"/>
          </a:xfrm>
        </p:spPr>
        <p:txBody>
          <a:bodyPr>
            <a:normAutofit/>
          </a:bodyPr>
          <a:lstStyle>
            <a:lvl1pPr>
              <a:defRPr sz="3200"/>
            </a:lvl1pPr>
          </a:lstStyle>
          <a:p>
            <a:r>
              <a:rPr lang="zh-CN" altLang="en-US" dirty="0"/>
              <a:t>单击此处编辑母版标题样式</a:t>
            </a:r>
            <a:endParaRPr lang="zh-CN" altLang="en-US" dirty="0"/>
          </a:p>
        </p:txBody>
      </p:sp>
      <p:sp>
        <p:nvSpPr>
          <p:cNvPr id="4" name="矩形 3"/>
          <p:cNvSpPr/>
          <p:nvPr userDrawn="1">
            <p:custDataLst>
              <p:tags r:id="rId2"/>
            </p:custDataLst>
          </p:nvPr>
        </p:nvSpPr>
        <p:spPr>
          <a:xfrm>
            <a:off x="0" y="0"/>
            <a:ext cx="12192000" cy="749301"/>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eaLnBrk="1" fontAlgn="auto" hangingPunct="1">
              <a:spcBef>
                <a:spcPts val="0"/>
              </a:spcBef>
              <a:spcAft>
                <a:spcPts val="0"/>
              </a:spcAft>
            </a:pPr>
            <a:endParaRPr lang="zh-CN" altLang="en-US" sz="180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ABD3221-A1E8-4754-8C20-17D84978878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7235B6E-B133-4837-ACBF-E9446B539C01}"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FABD3221-A1E8-4754-8C20-17D84978878D}"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7235B6E-B133-4837-ACBF-E9446B539C01}"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2" Type="http://schemas.openxmlformats.org/officeDocument/2006/relationships/theme" Target="../theme/theme3.xml"/><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ABD3221-A1E8-4754-8C20-17D84978878D}"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235B6E-B133-4837-ACBF-E9446B539C01}"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ABD3221-A1E8-4754-8C20-17D84978878D}"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235B6E-B133-4837-ACBF-E9446B539C01}"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ABD3221-A1E8-4754-8C20-17D84978878D}"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235B6E-B133-4837-ACBF-E9446B539C01}"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11.xml"/><Relationship Id="rId1" Type="http://schemas.openxmlformats.org/officeDocument/2006/relationships/tags" Target="../tags/tag10.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tags" Target="../tags/tag2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tags" Target="../tags/tag2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tags" Target="../tags/tag23.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tags" Target="../tags/tag24.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tags" Target="../tags/tag25.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tags" Target="../tags/tag26.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tags" Target="../tags/tag27.xml"/></Relationships>
</file>

<file path=ppt/slides/_rels/slide17.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8" Type="http://schemas.openxmlformats.org/officeDocument/2006/relationships/slideLayout" Target="../slideLayouts/slideLayout28.xml"/><Relationship Id="rId17" Type="http://schemas.openxmlformats.org/officeDocument/2006/relationships/tags" Target="../tags/tag44.xml"/><Relationship Id="rId16" Type="http://schemas.openxmlformats.org/officeDocument/2006/relationships/tags" Target="../tags/tag43.xml"/><Relationship Id="rId15" Type="http://schemas.openxmlformats.org/officeDocument/2006/relationships/tags" Target="../tags/tag42.xml"/><Relationship Id="rId14" Type="http://schemas.openxmlformats.org/officeDocument/2006/relationships/tags" Target="../tags/tag41.xml"/><Relationship Id="rId13" Type="http://schemas.openxmlformats.org/officeDocument/2006/relationships/tags" Target="../tags/tag40.xml"/><Relationship Id="rId12" Type="http://schemas.openxmlformats.org/officeDocument/2006/relationships/tags" Target="../tags/tag39.xml"/><Relationship Id="rId11" Type="http://schemas.openxmlformats.org/officeDocument/2006/relationships/tags" Target="../tags/tag38.xml"/><Relationship Id="rId10" Type="http://schemas.openxmlformats.org/officeDocument/2006/relationships/tags" Target="../tags/tag37.xml"/><Relationship Id="rId1" Type="http://schemas.openxmlformats.org/officeDocument/2006/relationships/tags" Target="../tags/tag28.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tags" Target="../tags/tag45.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tags" Target="../tags/tag46.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3.xml"/><Relationship Id="rId1" Type="http://schemas.openxmlformats.org/officeDocument/2006/relationships/tags" Target="../tags/tag1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48.xml"/><Relationship Id="rId1" Type="http://schemas.openxmlformats.org/officeDocument/2006/relationships/tags" Target="../tags/tag47.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tags" Target="../tags/tag49.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0.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1.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3.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4.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55.xml"/></Relationships>
</file>

<file path=ppt/slides/_rels/slide28.xml.rels><?xml version="1.0" encoding="UTF-8" standalone="yes"?>
<Relationships xmlns="http://schemas.openxmlformats.org/package/2006/relationships"><Relationship Id="rId9" Type="http://schemas.openxmlformats.org/officeDocument/2006/relationships/tags" Target="../tags/tag64.xml"/><Relationship Id="rId8" Type="http://schemas.openxmlformats.org/officeDocument/2006/relationships/tags" Target="../tags/tag63.xml"/><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1" Type="http://schemas.openxmlformats.org/officeDocument/2006/relationships/slideLayout" Target="../slideLayouts/slideLayout7.xml"/><Relationship Id="rId10" Type="http://schemas.openxmlformats.org/officeDocument/2006/relationships/tags" Target="../tags/tag65.xml"/><Relationship Id="rId1" Type="http://schemas.openxmlformats.org/officeDocument/2006/relationships/tags" Target="../tags/tag56.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6.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4.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7.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68.xml"/></Relationships>
</file>

<file path=ppt/slides/_rels/slide32.xml.rels><?xml version="1.0" encoding="UTF-8" standalone="yes"?>
<Relationships xmlns="http://schemas.openxmlformats.org/package/2006/relationships"><Relationship Id="rId9" Type="http://schemas.openxmlformats.org/officeDocument/2006/relationships/tags" Target="../tags/tag77.xml"/><Relationship Id="rId8" Type="http://schemas.openxmlformats.org/officeDocument/2006/relationships/tags" Target="../tags/tag76.xml"/><Relationship Id="rId7" Type="http://schemas.openxmlformats.org/officeDocument/2006/relationships/tags" Target="../tags/tag75.xml"/><Relationship Id="rId6" Type="http://schemas.openxmlformats.org/officeDocument/2006/relationships/tags" Target="../tags/tag74.xml"/><Relationship Id="rId5" Type="http://schemas.openxmlformats.org/officeDocument/2006/relationships/tags" Target="../tags/tag73.xml"/><Relationship Id="rId4" Type="http://schemas.openxmlformats.org/officeDocument/2006/relationships/tags" Target="../tags/tag72.xml"/><Relationship Id="rId3" Type="http://schemas.openxmlformats.org/officeDocument/2006/relationships/tags" Target="../tags/tag71.xml"/><Relationship Id="rId2" Type="http://schemas.openxmlformats.org/officeDocument/2006/relationships/tags" Target="../tags/tag70.xml"/><Relationship Id="rId11" Type="http://schemas.openxmlformats.org/officeDocument/2006/relationships/slideLayout" Target="../slideLayouts/slideLayout7.xml"/><Relationship Id="rId10" Type="http://schemas.openxmlformats.org/officeDocument/2006/relationships/tags" Target="../tags/tag78.xml"/><Relationship Id="rId1" Type="http://schemas.openxmlformats.org/officeDocument/2006/relationships/tags" Target="../tags/tag69.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79.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80.xml"/></Relationships>
</file>

<file path=ppt/slides/_rels/slide35.xml.rels><?xml version="1.0" encoding="UTF-8" standalone="yes"?>
<Relationships xmlns="http://schemas.openxmlformats.org/package/2006/relationships"><Relationship Id="rId9" Type="http://schemas.openxmlformats.org/officeDocument/2006/relationships/tags" Target="../tags/tag89.xml"/><Relationship Id="rId8" Type="http://schemas.openxmlformats.org/officeDocument/2006/relationships/tags" Target="../tags/tag88.xml"/><Relationship Id="rId7" Type="http://schemas.openxmlformats.org/officeDocument/2006/relationships/tags" Target="../tags/tag87.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7" Type="http://schemas.openxmlformats.org/officeDocument/2006/relationships/slideLayout" Target="../slideLayouts/slideLayout7.xml"/><Relationship Id="rId16" Type="http://schemas.openxmlformats.org/officeDocument/2006/relationships/tags" Target="../tags/tag96.xml"/><Relationship Id="rId15" Type="http://schemas.openxmlformats.org/officeDocument/2006/relationships/tags" Target="../tags/tag95.xml"/><Relationship Id="rId14" Type="http://schemas.openxmlformats.org/officeDocument/2006/relationships/tags" Target="../tags/tag94.xml"/><Relationship Id="rId13" Type="http://schemas.openxmlformats.org/officeDocument/2006/relationships/tags" Target="../tags/tag93.xml"/><Relationship Id="rId12" Type="http://schemas.openxmlformats.org/officeDocument/2006/relationships/tags" Target="../tags/tag92.xml"/><Relationship Id="rId11" Type="http://schemas.openxmlformats.org/officeDocument/2006/relationships/tags" Target="../tags/tag91.xml"/><Relationship Id="rId10" Type="http://schemas.openxmlformats.org/officeDocument/2006/relationships/tags" Target="../tags/tag90.xml"/><Relationship Id="rId1" Type="http://schemas.openxmlformats.org/officeDocument/2006/relationships/tags" Target="../tags/tag81.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97.xml"/><Relationship Id="rId1" Type="http://schemas.openxmlformats.org/officeDocument/2006/relationships/image" Target="../media/image1.png"/></Relationships>
</file>

<file path=ppt/slides/_rels/slide37.xml.rels><?xml version="1.0" encoding="UTF-8" standalone="yes"?>
<Relationships xmlns="http://schemas.openxmlformats.org/package/2006/relationships"><Relationship Id="rId9" Type="http://schemas.openxmlformats.org/officeDocument/2006/relationships/tags" Target="../tags/tag106.xml"/><Relationship Id="rId8" Type="http://schemas.openxmlformats.org/officeDocument/2006/relationships/tags" Target="../tags/tag105.xml"/><Relationship Id="rId7" Type="http://schemas.openxmlformats.org/officeDocument/2006/relationships/tags" Target="../tags/tag104.xml"/><Relationship Id="rId6" Type="http://schemas.openxmlformats.org/officeDocument/2006/relationships/tags" Target="../tags/tag103.xml"/><Relationship Id="rId5" Type="http://schemas.openxmlformats.org/officeDocument/2006/relationships/tags" Target="../tags/tag102.xml"/><Relationship Id="rId4" Type="http://schemas.openxmlformats.org/officeDocument/2006/relationships/tags" Target="../tags/tag101.xml"/><Relationship Id="rId3" Type="http://schemas.openxmlformats.org/officeDocument/2006/relationships/tags" Target="../tags/tag100.xml"/><Relationship Id="rId21" Type="http://schemas.openxmlformats.org/officeDocument/2006/relationships/slideLayout" Target="../slideLayouts/slideLayout7.xml"/><Relationship Id="rId20" Type="http://schemas.openxmlformats.org/officeDocument/2006/relationships/tags" Target="../tags/tag117.xml"/><Relationship Id="rId2" Type="http://schemas.openxmlformats.org/officeDocument/2006/relationships/tags" Target="../tags/tag99.xml"/><Relationship Id="rId19" Type="http://schemas.openxmlformats.org/officeDocument/2006/relationships/tags" Target="../tags/tag116.xml"/><Relationship Id="rId18" Type="http://schemas.openxmlformats.org/officeDocument/2006/relationships/tags" Target="../tags/tag115.xml"/><Relationship Id="rId17" Type="http://schemas.openxmlformats.org/officeDocument/2006/relationships/tags" Target="../tags/tag114.xml"/><Relationship Id="rId16" Type="http://schemas.openxmlformats.org/officeDocument/2006/relationships/tags" Target="../tags/tag113.xml"/><Relationship Id="rId15" Type="http://schemas.openxmlformats.org/officeDocument/2006/relationships/tags" Target="../tags/tag112.xml"/><Relationship Id="rId14" Type="http://schemas.openxmlformats.org/officeDocument/2006/relationships/tags" Target="../tags/tag111.xml"/><Relationship Id="rId13" Type="http://schemas.openxmlformats.org/officeDocument/2006/relationships/tags" Target="../tags/tag110.xml"/><Relationship Id="rId12" Type="http://schemas.openxmlformats.org/officeDocument/2006/relationships/tags" Target="../tags/tag109.xml"/><Relationship Id="rId11" Type="http://schemas.openxmlformats.org/officeDocument/2006/relationships/tags" Target="../tags/tag108.xml"/><Relationship Id="rId10" Type="http://schemas.openxmlformats.org/officeDocument/2006/relationships/tags" Target="../tags/tag107.xml"/><Relationship Id="rId1" Type="http://schemas.openxmlformats.org/officeDocument/2006/relationships/tags" Target="../tags/tag98.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18.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19.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tags" Target="../tags/tag15.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20.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21.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22.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23.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24.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25.xml"/><Relationship Id="rId1" Type="http://schemas.openxmlformats.org/officeDocument/2006/relationships/image" Target="../media/image2.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26.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27.xml"/><Relationship Id="rId1" Type="http://schemas.openxmlformats.org/officeDocument/2006/relationships/image" Target="../media/image3.pn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28.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29.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tags" Target="../tags/tag16.xml"/></Relationships>
</file>

<file path=ppt/slides/_rels/slide50.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30.xml"/><Relationship Id="rId1" Type="http://schemas.openxmlformats.org/officeDocument/2006/relationships/image" Target="../media/image4.png"/></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31.xml"/><Relationship Id="rId1" Type="http://schemas.openxmlformats.org/officeDocument/2006/relationships/image" Target="../media/image4.pn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132.xml"/><Relationship Id="rId1" Type="http://schemas.openxmlformats.org/officeDocument/2006/relationships/image" Target="../media/image5.png"/></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33.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35.xml"/><Relationship Id="rId1" Type="http://schemas.openxmlformats.org/officeDocument/2006/relationships/tags" Target="../tags/tag134.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36.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37.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38.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39.xml"/></Relationships>
</file>

<file path=ppt/slides/_rels/slide59.xml.rels><?xml version="1.0" encoding="UTF-8" standalone="yes"?>
<Relationships xmlns="http://schemas.openxmlformats.org/package/2006/relationships"><Relationship Id="rId9" Type="http://schemas.openxmlformats.org/officeDocument/2006/relationships/tags" Target="../tags/tag148.xml"/><Relationship Id="rId8" Type="http://schemas.openxmlformats.org/officeDocument/2006/relationships/tags" Target="../tags/tag147.xml"/><Relationship Id="rId7" Type="http://schemas.openxmlformats.org/officeDocument/2006/relationships/tags" Target="../tags/tag146.xml"/><Relationship Id="rId6" Type="http://schemas.openxmlformats.org/officeDocument/2006/relationships/tags" Target="../tags/tag145.xml"/><Relationship Id="rId5" Type="http://schemas.openxmlformats.org/officeDocument/2006/relationships/tags" Target="../tags/tag144.xml"/><Relationship Id="rId4" Type="http://schemas.openxmlformats.org/officeDocument/2006/relationships/tags" Target="../tags/tag143.xml"/><Relationship Id="rId3" Type="http://schemas.openxmlformats.org/officeDocument/2006/relationships/tags" Target="../tags/tag142.xml"/><Relationship Id="rId2" Type="http://schemas.openxmlformats.org/officeDocument/2006/relationships/tags" Target="../tags/tag141.xml"/><Relationship Id="rId16" Type="http://schemas.openxmlformats.org/officeDocument/2006/relationships/slideLayout" Target="../slideLayouts/slideLayout7.xml"/><Relationship Id="rId15" Type="http://schemas.openxmlformats.org/officeDocument/2006/relationships/tags" Target="../tags/tag154.xml"/><Relationship Id="rId14" Type="http://schemas.openxmlformats.org/officeDocument/2006/relationships/tags" Target="../tags/tag153.xml"/><Relationship Id="rId13" Type="http://schemas.openxmlformats.org/officeDocument/2006/relationships/tags" Target="../tags/tag152.xml"/><Relationship Id="rId12" Type="http://schemas.openxmlformats.org/officeDocument/2006/relationships/tags" Target="../tags/tag151.xml"/><Relationship Id="rId11" Type="http://schemas.openxmlformats.org/officeDocument/2006/relationships/tags" Target="../tags/tag150.xml"/><Relationship Id="rId10" Type="http://schemas.openxmlformats.org/officeDocument/2006/relationships/tags" Target="../tags/tag149.xml"/><Relationship Id="rId1" Type="http://schemas.openxmlformats.org/officeDocument/2006/relationships/tags" Target="../tags/tag140.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tags" Target="../tags/tag17.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55.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56.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tags" Target="../tags/tag18.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tags" Target="../tags/tag19.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tags" Target="../tags/tag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custDataLst>
              <p:tags r:id="rId1"/>
            </p:custDataLst>
          </p:nvPr>
        </p:nvSpPr>
        <p:spPr>
          <a:xfrm>
            <a:off x="2952750" y="1610995"/>
            <a:ext cx="8856980" cy="2315210"/>
          </a:xfrm>
          <a:prstGeom prst="rect">
            <a:avLst/>
          </a:prstGeom>
        </p:spPr>
        <p:txBody>
          <a:bodyPr vert="horz" lIns="91440" tIns="45720" rIns="91440" bIns="45720" rtlCol="0" anchor="b">
            <a:noAutofit/>
          </a:bodyPr>
          <a:lstStyle>
            <a:lvl1pPr algn="ctr">
              <a:defRPr sz="6600">
                <a:latin typeface="+mj-lt"/>
                <a:ea typeface="+mj-ea"/>
                <a:cs typeface="+mj-cs"/>
              </a:defRPr>
            </a:lvl1pPr>
            <a:lvl2pPr algn="ctr">
              <a:defRPr sz="5865"/>
            </a:lvl2pPr>
            <a:lvl3pPr algn="ctr">
              <a:defRPr sz="5865"/>
            </a:lvl3pPr>
            <a:lvl4pPr algn="ctr">
              <a:defRPr sz="5865"/>
            </a:lvl4pPr>
            <a:lvl5pPr algn="ctr">
              <a:defRPr sz="5865"/>
            </a:lvl5pPr>
            <a:lvl6pPr marL="609600" algn="ctr" fontAlgn="base">
              <a:spcBef>
                <a:spcPct val="0"/>
              </a:spcBef>
              <a:spcAft>
                <a:spcPct val="0"/>
              </a:spcAft>
              <a:defRPr sz="5865"/>
            </a:lvl6pPr>
            <a:lvl7pPr marL="1219200" algn="ctr" fontAlgn="base">
              <a:spcBef>
                <a:spcPct val="0"/>
              </a:spcBef>
              <a:spcAft>
                <a:spcPct val="0"/>
              </a:spcAft>
              <a:defRPr sz="5865"/>
            </a:lvl7pPr>
            <a:lvl8pPr marL="1828800" algn="ctr" fontAlgn="base">
              <a:spcBef>
                <a:spcPct val="0"/>
              </a:spcBef>
              <a:spcAft>
                <a:spcPct val="0"/>
              </a:spcAft>
              <a:defRPr sz="5865"/>
            </a:lvl8pPr>
            <a:lvl9pPr marL="2438400" algn="ctr" fontAlgn="base">
              <a:spcBef>
                <a:spcPct val="0"/>
              </a:spcBef>
              <a:spcAft>
                <a:spcPct val="0"/>
              </a:spcAft>
              <a:defRPr sz="5865"/>
            </a:lvl9pPr>
          </a:lstStyle>
          <a:p>
            <a:pPr marL="0" indent="0" algn="ctr">
              <a:lnSpc>
                <a:spcPct val="100000"/>
              </a:lnSpc>
              <a:spcBef>
                <a:spcPts val="0"/>
              </a:spcBef>
              <a:spcAft>
                <a:spcPts val="0"/>
              </a:spcAft>
              <a:buSzPct val="100000"/>
              <a:buNone/>
            </a:pPr>
            <a:r>
              <a:rPr lang="zh-CN" altLang="en-US" sz="6600" b="1" dirty="0">
                <a:solidFill>
                  <a:schemeClr val="accent5">
                    <a:lumMod val="50000"/>
                  </a:schemeClr>
                </a:solidFill>
              </a:rPr>
              <a:t>国际视野下的当代</a:t>
            </a:r>
            <a:r>
              <a:rPr lang="en-US" altLang="zh-CN" sz="6600" b="1" dirty="0">
                <a:solidFill>
                  <a:schemeClr val="accent5">
                    <a:lumMod val="50000"/>
                  </a:schemeClr>
                </a:solidFill>
              </a:rPr>
              <a:t>               </a:t>
            </a:r>
            <a:r>
              <a:rPr lang="zh-CN" altLang="en-US" sz="6600" b="1" dirty="0">
                <a:solidFill>
                  <a:schemeClr val="accent5">
                    <a:lumMod val="50000"/>
                  </a:schemeClr>
                </a:solidFill>
              </a:rPr>
              <a:t>学前教育课程</a:t>
            </a:r>
            <a:endParaRPr lang="zh-CN" altLang="en-US" sz="6600" b="1" dirty="0">
              <a:solidFill>
                <a:schemeClr val="accent5">
                  <a:lumMod val="50000"/>
                </a:schemeClr>
              </a:solidFill>
            </a:endParaRPr>
          </a:p>
        </p:txBody>
      </p:sp>
      <p:sp>
        <p:nvSpPr>
          <p:cNvPr id="2" name="文本框 1"/>
          <p:cNvSpPr txBox="1"/>
          <p:nvPr/>
        </p:nvSpPr>
        <p:spPr>
          <a:xfrm>
            <a:off x="812165" y="2261235"/>
            <a:ext cx="2701290" cy="1106805"/>
          </a:xfrm>
          <a:prstGeom prst="rect">
            <a:avLst/>
          </a:prstGeom>
          <a:noFill/>
        </p:spPr>
        <p:txBody>
          <a:bodyPr wrap="none" rtlCol="0" anchor="t">
            <a:spAutoFit/>
          </a:bodyPr>
          <a:p>
            <a:r>
              <a:rPr lang="zh-CN" altLang="en-US" sz="6600" b="1" dirty="0">
                <a:solidFill>
                  <a:schemeClr val="accent5">
                    <a:lumMod val="50000"/>
                  </a:schemeClr>
                </a:solidFill>
                <a:sym typeface="+mn-ea"/>
              </a:rPr>
              <a:t>第七章</a:t>
            </a:r>
            <a:endParaRPr lang="zh-CN" altLang="en-US" sz="6600" b="1" dirty="0">
              <a:solidFill>
                <a:schemeClr val="accent5">
                  <a:lumMod val="50000"/>
                </a:schemeClr>
              </a:solidFill>
              <a:sym typeface="+mn-ea"/>
            </a:endParaRPr>
          </a:p>
        </p:txBody>
      </p:sp>
    </p:spTree>
    <p:custDataLst>
      <p:tags r:id="rId2"/>
    </p:custDataLst>
  </p:cSld>
  <p:clrMapOvr>
    <a:masterClrMapping/>
  </p:clrMapOvr>
  <p:transition spd="slow" advClick="0" advTm="6000">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userDrawn="1"/>
        </p:nvSpPr>
        <p:spPr>
          <a:xfrm>
            <a:off x="-635" y="6581775"/>
            <a:ext cx="12251055" cy="309245"/>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0" name="文本框 99"/>
          <p:cNvSpPr txBox="1"/>
          <p:nvPr/>
        </p:nvSpPr>
        <p:spPr>
          <a:xfrm>
            <a:off x="594995" y="124460"/>
            <a:ext cx="10991850" cy="583565"/>
          </a:xfrm>
          <a:prstGeom prst="rect">
            <a:avLst/>
          </a:prstGeom>
          <a:noFill/>
          <a:ln w="9525">
            <a:noFill/>
          </a:ln>
        </p:spPr>
        <p:txBody>
          <a:bodyPr wrap="square">
            <a:spAutoFit/>
          </a:bodyPr>
          <a:p>
            <a:pPr indent="0"/>
            <a:r>
              <a:rPr sz="3200" b="1">
                <a:solidFill>
                  <a:schemeClr val="accent5">
                    <a:lumMod val="50000"/>
                  </a:schemeClr>
                </a:solidFill>
                <a:latin typeface="+mj-lt"/>
                <a:cs typeface="+mj-lt"/>
              </a:rPr>
              <a:t>二、 部分国家政府政策导向下的学前教育课程</a:t>
            </a:r>
            <a:endParaRPr sz="3200" b="1">
              <a:solidFill>
                <a:schemeClr val="accent5">
                  <a:lumMod val="50000"/>
                </a:schemeClr>
              </a:solidFill>
              <a:latin typeface="+mj-lt"/>
              <a:cs typeface="+mj-lt"/>
            </a:endParaRPr>
          </a:p>
        </p:txBody>
      </p:sp>
      <p:sp>
        <p:nvSpPr>
          <p:cNvPr id="6" name="文本框 5"/>
          <p:cNvSpPr txBox="1"/>
          <p:nvPr/>
        </p:nvSpPr>
        <p:spPr>
          <a:xfrm>
            <a:off x="11231245" y="3810000"/>
            <a:ext cx="309880" cy="368300"/>
          </a:xfrm>
          <a:prstGeom prst="rect">
            <a:avLst/>
          </a:prstGeom>
          <a:noFill/>
        </p:spPr>
        <p:txBody>
          <a:bodyPr wrap="none" rtlCol="0">
            <a:spAutoFit/>
          </a:bodyPr>
          <a:p>
            <a:endParaRPr lang="zh-CN" altLang="en-US"/>
          </a:p>
        </p:txBody>
      </p:sp>
      <p:sp>
        <p:nvSpPr>
          <p:cNvPr id="7" name="文本框 6"/>
          <p:cNvSpPr txBox="1"/>
          <p:nvPr/>
        </p:nvSpPr>
        <p:spPr>
          <a:xfrm>
            <a:off x="1005840" y="1156335"/>
            <a:ext cx="9821545" cy="1614805"/>
          </a:xfrm>
          <a:prstGeom prst="rect">
            <a:avLst/>
          </a:prstGeom>
          <a:noFill/>
          <a:ln w="9525">
            <a:noFill/>
          </a:ln>
        </p:spPr>
        <p:txBody>
          <a:bodyPr wrap="square">
            <a:spAutoFit/>
          </a:bodyPr>
          <a:p>
            <a:pPr marL="0" indent="0" algn="l" fontAlgn="auto">
              <a:lnSpc>
                <a:spcPct val="150000"/>
              </a:lnSpc>
            </a:pPr>
            <a:r>
              <a:rPr lang="zh-CN" sz="2200" b="0">
                <a:solidFill>
                  <a:schemeClr val="tx1"/>
                </a:solidFill>
                <a:cs typeface="宋体" charset="0"/>
              </a:rPr>
              <a:t>政策是政府、政党或其他社会权威部门在一定的历史条件下，为解决一系列的社会矛盾和当下的社会需求，制定并执行的一种行为准则或行为规范。        </a:t>
            </a:r>
            <a:endParaRPr lang="en-US" altLang="en-US" sz="2200" b="0">
              <a:solidFill>
                <a:schemeClr val="tx1"/>
              </a:solidFill>
              <a:latin typeface="宋体" charset="0"/>
              <a:cs typeface="Times New Roman" panose="02020603050405020304" pitchFamily="18" charset="0"/>
            </a:endParaRPr>
          </a:p>
        </p:txBody>
      </p:sp>
      <p:sp>
        <p:nvSpPr>
          <p:cNvPr id="8" name="文本框 7"/>
          <p:cNvSpPr txBox="1"/>
          <p:nvPr/>
        </p:nvSpPr>
        <p:spPr>
          <a:xfrm>
            <a:off x="1120140" y="2527935"/>
            <a:ext cx="9821545" cy="1106805"/>
          </a:xfrm>
          <a:prstGeom prst="rect">
            <a:avLst/>
          </a:prstGeom>
          <a:noFill/>
          <a:ln w="9525">
            <a:noFill/>
          </a:ln>
        </p:spPr>
        <p:txBody>
          <a:bodyPr wrap="square">
            <a:spAutoFit/>
          </a:bodyPr>
          <a:p>
            <a:pPr marL="0" indent="0" algn="l" fontAlgn="auto">
              <a:lnSpc>
                <a:spcPct val="150000"/>
              </a:lnSpc>
            </a:pPr>
            <a:r>
              <a:rPr lang="zh-CN" sz="2200" b="0">
                <a:solidFill>
                  <a:schemeClr val="tx1"/>
                </a:solidFill>
                <a:cs typeface="宋体" charset="0"/>
              </a:rPr>
              <a:t>本质是政府对学前教育领域的社会资源等实行权威性的利益分配，由政府依据自身的利益需求，对复杂的利益关系进行调整、综合与博弈的过程。</a:t>
            </a:r>
            <a:endParaRPr lang="zh-CN" sz="2200" b="0">
              <a:solidFill>
                <a:schemeClr val="tx1"/>
              </a:solidFill>
              <a:cs typeface="宋体" charset="0"/>
            </a:endParaRPr>
          </a:p>
        </p:txBody>
      </p:sp>
      <p:sp>
        <p:nvSpPr>
          <p:cNvPr id="9" name="文本框 8"/>
          <p:cNvSpPr txBox="1"/>
          <p:nvPr/>
        </p:nvSpPr>
        <p:spPr>
          <a:xfrm>
            <a:off x="1234440" y="4110990"/>
            <a:ext cx="9821545" cy="598805"/>
          </a:xfrm>
          <a:prstGeom prst="rect">
            <a:avLst/>
          </a:prstGeom>
          <a:noFill/>
          <a:ln w="9525">
            <a:noFill/>
          </a:ln>
        </p:spPr>
        <p:txBody>
          <a:bodyPr wrap="square">
            <a:spAutoFit/>
          </a:bodyPr>
          <a:p>
            <a:pPr marL="0" indent="0" algn="l" fontAlgn="auto">
              <a:lnSpc>
                <a:spcPct val="150000"/>
              </a:lnSpc>
            </a:pPr>
            <a:r>
              <a:rPr lang="zh-CN" sz="2200" b="0">
                <a:solidFill>
                  <a:schemeClr val="tx1"/>
                </a:solidFill>
                <a:cs typeface="宋体" charset="0"/>
              </a:rPr>
              <a:t>政府政策导向下的学前教育课程主要反映的是政治家们的意志，而非学术思想。</a:t>
            </a:r>
            <a:endParaRPr lang="zh-CN" sz="2200" b="0">
              <a:solidFill>
                <a:schemeClr val="tx1"/>
              </a:solidFill>
              <a:cs typeface="宋体" charset="0"/>
            </a:endParaRPr>
          </a:p>
        </p:txBody>
      </p:sp>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userDrawn="1"/>
        </p:nvSpPr>
        <p:spPr>
          <a:xfrm>
            <a:off x="-635" y="6581775"/>
            <a:ext cx="12251055" cy="309245"/>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0" name="文本框 99"/>
          <p:cNvSpPr txBox="1"/>
          <p:nvPr/>
        </p:nvSpPr>
        <p:spPr>
          <a:xfrm>
            <a:off x="594995" y="124460"/>
            <a:ext cx="10991850" cy="583565"/>
          </a:xfrm>
          <a:prstGeom prst="rect">
            <a:avLst/>
          </a:prstGeom>
          <a:noFill/>
          <a:ln w="9525">
            <a:noFill/>
          </a:ln>
        </p:spPr>
        <p:txBody>
          <a:bodyPr wrap="square">
            <a:spAutoFit/>
          </a:bodyPr>
          <a:p>
            <a:pPr indent="0"/>
            <a:r>
              <a:rPr sz="3200" b="1">
                <a:solidFill>
                  <a:schemeClr val="accent5">
                    <a:lumMod val="50000"/>
                  </a:schemeClr>
                </a:solidFill>
                <a:latin typeface="+mj-lt"/>
                <a:cs typeface="+mj-lt"/>
              </a:rPr>
              <a:t>二、 部分国家政府政策导向下的学前教育课程</a:t>
            </a:r>
            <a:endParaRPr sz="3200" b="1">
              <a:solidFill>
                <a:schemeClr val="accent5">
                  <a:lumMod val="50000"/>
                </a:schemeClr>
              </a:solidFill>
              <a:latin typeface="+mj-lt"/>
              <a:cs typeface="+mj-lt"/>
            </a:endParaRPr>
          </a:p>
        </p:txBody>
      </p:sp>
      <p:sp>
        <p:nvSpPr>
          <p:cNvPr id="6" name="文本框 5"/>
          <p:cNvSpPr txBox="1"/>
          <p:nvPr/>
        </p:nvSpPr>
        <p:spPr>
          <a:xfrm>
            <a:off x="11231245" y="3810000"/>
            <a:ext cx="309880" cy="368300"/>
          </a:xfrm>
          <a:prstGeom prst="rect">
            <a:avLst/>
          </a:prstGeom>
          <a:noFill/>
        </p:spPr>
        <p:txBody>
          <a:bodyPr wrap="none" rtlCol="0">
            <a:spAutoFit/>
          </a:bodyPr>
          <a:p>
            <a:endParaRPr lang="zh-CN" altLang="en-US"/>
          </a:p>
        </p:txBody>
      </p:sp>
      <p:sp>
        <p:nvSpPr>
          <p:cNvPr id="2" name="文本框 1"/>
          <p:cNvSpPr txBox="1"/>
          <p:nvPr/>
        </p:nvSpPr>
        <p:spPr>
          <a:xfrm>
            <a:off x="1091565" y="974725"/>
            <a:ext cx="8464550" cy="460375"/>
          </a:xfrm>
          <a:prstGeom prst="rect">
            <a:avLst/>
          </a:prstGeom>
          <a:noFill/>
          <a:ln w="9525">
            <a:noFill/>
          </a:ln>
        </p:spPr>
        <p:txBody>
          <a:bodyPr wrap="square">
            <a:spAutoFit/>
          </a:bodyPr>
          <a:p>
            <a:pPr indent="0"/>
            <a:r>
              <a:rPr sz="2400" b="1">
                <a:solidFill>
                  <a:schemeClr val="accent5">
                    <a:lumMod val="75000"/>
                  </a:schemeClr>
                </a:solidFill>
              </a:rPr>
              <a:t>（一） 美国的“开端计划”（Head Start）</a:t>
            </a:r>
            <a:endParaRPr sz="2400" b="1">
              <a:solidFill>
                <a:schemeClr val="accent5">
                  <a:lumMod val="75000"/>
                </a:schemeClr>
              </a:solidFill>
            </a:endParaRPr>
          </a:p>
        </p:txBody>
      </p:sp>
      <p:sp>
        <p:nvSpPr>
          <p:cNvPr id="3" name="文本框 2"/>
          <p:cNvSpPr txBox="1"/>
          <p:nvPr/>
        </p:nvSpPr>
        <p:spPr>
          <a:xfrm>
            <a:off x="1366520" y="1871345"/>
            <a:ext cx="9745980" cy="4154170"/>
          </a:xfrm>
          <a:prstGeom prst="rect">
            <a:avLst/>
          </a:prstGeom>
          <a:noFill/>
          <a:ln w="9525">
            <a:noFill/>
          </a:ln>
        </p:spPr>
        <p:txBody>
          <a:bodyPr wrap="square">
            <a:spAutoFit/>
          </a:bodyPr>
          <a:p>
            <a:pPr marL="0" indent="0" algn="l" fontAlgn="auto">
              <a:lnSpc>
                <a:spcPct val="150000"/>
              </a:lnSpc>
            </a:pPr>
            <a:r>
              <a:rPr lang="en-US" sz="2200" b="0">
                <a:solidFill>
                  <a:schemeClr val="tx1"/>
                </a:solidFill>
                <a:latin typeface="宋体" charset="0"/>
              </a:rPr>
              <a:t>“</a:t>
            </a:r>
            <a:r>
              <a:rPr lang="zh-CN" sz="2200" b="0">
                <a:solidFill>
                  <a:schemeClr val="tx1"/>
                </a:solidFill>
                <a:cs typeface="宋体" charset="0"/>
              </a:rPr>
              <a:t>开端计划”，被称为是美国学前教育历史上最富有雄心、最有影响力和最有争议的社会计划之一。</a:t>
            </a:r>
            <a:endParaRPr lang="zh-CN" sz="2200" b="0">
              <a:solidFill>
                <a:schemeClr val="tx1"/>
              </a:solidFill>
              <a:cs typeface="宋体" charset="0"/>
            </a:endParaRPr>
          </a:p>
          <a:p>
            <a:pPr marL="0" indent="0" algn="l" fontAlgn="auto">
              <a:lnSpc>
                <a:spcPct val="150000"/>
              </a:lnSpc>
            </a:pPr>
            <a:endParaRPr lang="zh-CN" sz="2200" b="0">
              <a:solidFill>
                <a:schemeClr val="tx1"/>
              </a:solidFill>
              <a:cs typeface="宋体" charset="0"/>
            </a:endParaRPr>
          </a:p>
          <a:p>
            <a:pPr marL="0" indent="0" algn="l" fontAlgn="auto">
              <a:lnSpc>
                <a:spcPct val="150000"/>
              </a:lnSpc>
            </a:pPr>
            <a:r>
              <a:rPr lang="zh-CN" sz="2200" b="0">
                <a:solidFill>
                  <a:schemeClr val="tx1"/>
                </a:solidFill>
                <a:cs typeface="宋体" charset="0"/>
              </a:rPr>
              <a:t>是美国第一个由联邦政府在其政策强有力的支持下为</a:t>
            </a:r>
            <a:r>
              <a:rPr lang="zh-CN" sz="2200" b="0">
                <a:solidFill>
                  <a:schemeClr val="accent2">
                    <a:lumMod val="75000"/>
                  </a:schemeClr>
                </a:solidFill>
                <a:cs typeface="宋体" charset="0"/>
              </a:rPr>
              <a:t>低收入家庭的儿童</a:t>
            </a:r>
            <a:r>
              <a:rPr lang="zh-CN" sz="2200" b="0">
                <a:solidFill>
                  <a:schemeClr val="tx1"/>
                </a:solidFill>
                <a:cs typeface="宋体" charset="0"/>
              </a:rPr>
              <a:t>提供学前教育和健康保健服务的综合性计划，其</a:t>
            </a:r>
            <a:r>
              <a:rPr lang="zh-CN" sz="2200" b="0">
                <a:solidFill>
                  <a:schemeClr val="accent2">
                    <a:lumMod val="75000"/>
                  </a:schemeClr>
                </a:solidFill>
                <a:cs typeface="宋体" charset="0"/>
              </a:rPr>
              <a:t>目的是为低收入家庭的儿童提供一个良好的开端</a:t>
            </a:r>
            <a:r>
              <a:rPr lang="zh-CN" sz="2200" b="0">
                <a:solidFill>
                  <a:schemeClr val="tx1"/>
                </a:solidFill>
                <a:cs typeface="宋体" charset="0"/>
              </a:rPr>
              <a:t>，提高他们在学校时的成功概率，为他们一生的发展打下坚实的基础，从而斩断贫困循环的链条。</a:t>
            </a:r>
            <a:endParaRPr lang="zh-CN" sz="2200" b="0">
              <a:solidFill>
                <a:schemeClr val="tx1"/>
              </a:solidFill>
              <a:cs typeface="宋体" charset="0"/>
            </a:endParaRPr>
          </a:p>
          <a:p>
            <a:pPr marL="0" indent="0" algn="l" fontAlgn="auto">
              <a:lnSpc>
                <a:spcPct val="150000"/>
              </a:lnSpc>
            </a:pPr>
            <a:endParaRPr lang="en-US" altLang="zh-CN" sz="2200" b="0">
              <a:solidFill>
                <a:schemeClr val="tx1"/>
              </a:solidFill>
              <a:cs typeface="宋体" charset="0"/>
            </a:endParaRP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userDrawn="1"/>
        </p:nvSpPr>
        <p:spPr>
          <a:xfrm>
            <a:off x="-635" y="6581775"/>
            <a:ext cx="12251055" cy="309245"/>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0" name="文本框 99"/>
          <p:cNvSpPr txBox="1"/>
          <p:nvPr/>
        </p:nvSpPr>
        <p:spPr>
          <a:xfrm>
            <a:off x="594995" y="124460"/>
            <a:ext cx="10991850" cy="583565"/>
          </a:xfrm>
          <a:prstGeom prst="rect">
            <a:avLst/>
          </a:prstGeom>
          <a:noFill/>
          <a:ln w="9525">
            <a:noFill/>
          </a:ln>
        </p:spPr>
        <p:txBody>
          <a:bodyPr wrap="square">
            <a:spAutoFit/>
          </a:bodyPr>
          <a:p>
            <a:pPr indent="0"/>
            <a:r>
              <a:rPr sz="3200" b="1">
                <a:solidFill>
                  <a:schemeClr val="accent5">
                    <a:lumMod val="50000"/>
                  </a:schemeClr>
                </a:solidFill>
                <a:latin typeface="+mj-lt"/>
                <a:cs typeface="+mj-lt"/>
              </a:rPr>
              <a:t>二、 部分国家政府政策导向下的学前教育课程</a:t>
            </a:r>
            <a:endParaRPr sz="3200" b="1">
              <a:solidFill>
                <a:schemeClr val="accent5">
                  <a:lumMod val="50000"/>
                </a:schemeClr>
              </a:solidFill>
              <a:latin typeface="+mj-lt"/>
              <a:cs typeface="+mj-lt"/>
            </a:endParaRPr>
          </a:p>
        </p:txBody>
      </p:sp>
      <p:sp>
        <p:nvSpPr>
          <p:cNvPr id="6" name="文本框 5"/>
          <p:cNvSpPr txBox="1"/>
          <p:nvPr/>
        </p:nvSpPr>
        <p:spPr>
          <a:xfrm>
            <a:off x="11231245" y="3810000"/>
            <a:ext cx="309880" cy="368300"/>
          </a:xfrm>
          <a:prstGeom prst="rect">
            <a:avLst/>
          </a:prstGeom>
          <a:noFill/>
        </p:spPr>
        <p:txBody>
          <a:bodyPr wrap="none" rtlCol="0">
            <a:spAutoFit/>
          </a:bodyPr>
          <a:p>
            <a:endParaRPr lang="zh-CN" altLang="en-US"/>
          </a:p>
        </p:txBody>
      </p:sp>
      <p:sp>
        <p:nvSpPr>
          <p:cNvPr id="2" name="文本框 1"/>
          <p:cNvSpPr txBox="1"/>
          <p:nvPr/>
        </p:nvSpPr>
        <p:spPr>
          <a:xfrm>
            <a:off x="1091565" y="974725"/>
            <a:ext cx="8464550" cy="460375"/>
          </a:xfrm>
          <a:prstGeom prst="rect">
            <a:avLst/>
          </a:prstGeom>
          <a:noFill/>
          <a:ln w="9525">
            <a:noFill/>
          </a:ln>
        </p:spPr>
        <p:txBody>
          <a:bodyPr wrap="square">
            <a:spAutoFit/>
          </a:bodyPr>
          <a:p>
            <a:pPr indent="0"/>
            <a:r>
              <a:rPr sz="2400" b="1">
                <a:solidFill>
                  <a:schemeClr val="accent5">
                    <a:lumMod val="75000"/>
                  </a:schemeClr>
                </a:solidFill>
              </a:rPr>
              <a:t>（一） 美国的“开端计划”（Head Start）</a:t>
            </a:r>
            <a:endParaRPr sz="2400" b="1">
              <a:solidFill>
                <a:schemeClr val="accent5">
                  <a:lumMod val="75000"/>
                </a:schemeClr>
              </a:solidFill>
            </a:endParaRPr>
          </a:p>
        </p:txBody>
      </p:sp>
      <p:sp>
        <p:nvSpPr>
          <p:cNvPr id="3" name="文本框 2"/>
          <p:cNvSpPr txBox="1"/>
          <p:nvPr/>
        </p:nvSpPr>
        <p:spPr>
          <a:xfrm>
            <a:off x="1366520" y="1871345"/>
            <a:ext cx="9745980" cy="3646170"/>
          </a:xfrm>
          <a:prstGeom prst="rect">
            <a:avLst/>
          </a:prstGeom>
          <a:noFill/>
          <a:ln w="9525">
            <a:noFill/>
          </a:ln>
        </p:spPr>
        <p:txBody>
          <a:bodyPr wrap="square">
            <a:spAutoFit/>
          </a:bodyPr>
          <a:p>
            <a:pPr marL="0" indent="0" algn="l" fontAlgn="auto">
              <a:lnSpc>
                <a:spcPct val="150000"/>
              </a:lnSpc>
            </a:pPr>
            <a:r>
              <a:rPr lang="zh-CN" altLang="en-US" sz="2200" b="0">
                <a:solidFill>
                  <a:schemeClr val="tx1"/>
                </a:solidFill>
                <a:cs typeface="宋体" charset="0"/>
              </a:rPr>
              <a:t>《1990年开端计划发展扩展和质量提高法案》将服务</a:t>
            </a:r>
            <a:r>
              <a:rPr lang="zh-CN" altLang="en-US" sz="2200" b="0">
                <a:solidFill>
                  <a:schemeClr val="tx1"/>
                </a:solidFill>
                <a:cs typeface="宋体" charset="0"/>
              </a:rPr>
              <a:t>扩展所有符合条件的儿童</a:t>
            </a:r>
            <a:endParaRPr lang="zh-CN" altLang="en-US" sz="2200" b="0">
              <a:solidFill>
                <a:schemeClr val="tx1"/>
              </a:solidFill>
              <a:cs typeface="宋体" charset="0"/>
            </a:endParaRPr>
          </a:p>
          <a:p>
            <a:pPr marL="0" indent="0" algn="l" fontAlgn="auto">
              <a:lnSpc>
                <a:spcPct val="150000"/>
              </a:lnSpc>
            </a:pPr>
            <a:r>
              <a:rPr lang="zh-CN" altLang="en-US" sz="2200" b="0">
                <a:solidFill>
                  <a:schemeClr val="tx1"/>
                </a:solidFill>
                <a:cs typeface="宋体" charset="0"/>
              </a:rPr>
              <a:t>1994年，《开端计划重新授权法案》第一次正式将“开端计划”扩展到婴幼儿服务领域。</a:t>
            </a:r>
            <a:endParaRPr lang="zh-CN" altLang="en-US" sz="2200" b="0">
              <a:solidFill>
                <a:schemeClr val="tx1"/>
              </a:solidFill>
              <a:cs typeface="宋体" charset="0"/>
            </a:endParaRPr>
          </a:p>
          <a:p>
            <a:pPr marL="0" indent="0" algn="l" fontAlgn="auto">
              <a:lnSpc>
                <a:spcPct val="150000"/>
              </a:lnSpc>
            </a:pPr>
            <a:r>
              <a:rPr lang="zh-CN" altLang="en-US" sz="2200" b="0">
                <a:solidFill>
                  <a:schemeClr val="tx1"/>
                </a:solidFill>
                <a:cs typeface="宋体" charset="0"/>
              </a:rPr>
              <a:t>1998年《开端计划授权法案》，改革的重点明显倾向于</a:t>
            </a:r>
            <a:r>
              <a:rPr lang="zh-CN" altLang="en-US" sz="2200" b="0">
                <a:solidFill>
                  <a:schemeClr val="accent2">
                    <a:lumMod val="75000"/>
                  </a:schemeClr>
                </a:solidFill>
                <a:cs typeface="宋体" charset="0"/>
              </a:rPr>
              <a:t>提高教育项目的质量</a:t>
            </a:r>
            <a:r>
              <a:rPr lang="zh-CN" altLang="en-US" sz="2200" b="0">
                <a:solidFill>
                  <a:schemeClr val="tx1"/>
                </a:solidFill>
                <a:cs typeface="宋体" charset="0"/>
              </a:rPr>
              <a:t>，特别进行了关于</a:t>
            </a:r>
            <a:r>
              <a:rPr lang="zh-CN" altLang="en-US" sz="2200" b="0">
                <a:solidFill>
                  <a:schemeClr val="accent2">
                    <a:lumMod val="75000"/>
                  </a:schemeClr>
                </a:solidFill>
                <a:cs typeface="宋体" charset="0"/>
              </a:rPr>
              <a:t>促进儿童读写能力</a:t>
            </a:r>
            <a:r>
              <a:rPr lang="zh-CN" altLang="en-US" sz="2200" b="0">
                <a:solidFill>
                  <a:schemeClr val="tx1"/>
                </a:solidFill>
                <a:cs typeface="宋体" charset="0"/>
              </a:rPr>
              <a:t>，尤其是问题儿童读写能力的标准和改进措施的研究</a:t>
            </a:r>
            <a:r>
              <a:rPr lang="en-US" altLang="zh-CN" sz="2200" b="0">
                <a:solidFill>
                  <a:schemeClr val="tx1"/>
                </a:solidFill>
                <a:cs typeface="宋体" charset="0"/>
              </a:rPr>
              <a:t>.</a:t>
            </a:r>
            <a:endParaRPr lang="en-US" altLang="zh-CN" sz="2200" b="0">
              <a:solidFill>
                <a:schemeClr val="tx1"/>
              </a:solidFill>
              <a:cs typeface="宋体" charset="0"/>
            </a:endParaRPr>
          </a:p>
          <a:p>
            <a:pPr marL="0" indent="0" algn="l" fontAlgn="auto">
              <a:lnSpc>
                <a:spcPct val="150000"/>
              </a:lnSpc>
            </a:pPr>
            <a:r>
              <a:rPr lang="en-US" altLang="zh-CN" sz="2200" b="0">
                <a:solidFill>
                  <a:schemeClr val="tx1"/>
                </a:solidFill>
                <a:cs typeface="宋体" charset="0"/>
              </a:rPr>
              <a:t>2001</a:t>
            </a:r>
            <a:r>
              <a:rPr lang="zh-CN" altLang="en-US" sz="2200" b="0">
                <a:solidFill>
                  <a:schemeClr val="tx1"/>
                </a:solidFill>
                <a:cs typeface="宋体" charset="0"/>
              </a:rPr>
              <a:t>年，《早期学习机会法案》，提供联邦基金帮助幼儿准备入学。</a:t>
            </a:r>
            <a:endParaRPr lang="zh-CN" altLang="en-US" sz="2200" b="0">
              <a:solidFill>
                <a:schemeClr val="tx1"/>
              </a:solidFill>
              <a:cs typeface="宋体" charset="0"/>
            </a:endParaRP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userDrawn="1"/>
        </p:nvSpPr>
        <p:spPr>
          <a:xfrm>
            <a:off x="-635" y="6581775"/>
            <a:ext cx="12251055" cy="309245"/>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0" name="文本框 99"/>
          <p:cNvSpPr txBox="1"/>
          <p:nvPr/>
        </p:nvSpPr>
        <p:spPr>
          <a:xfrm>
            <a:off x="594995" y="124460"/>
            <a:ext cx="10991850" cy="583565"/>
          </a:xfrm>
          <a:prstGeom prst="rect">
            <a:avLst/>
          </a:prstGeom>
          <a:noFill/>
          <a:ln w="9525">
            <a:noFill/>
          </a:ln>
        </p:spPr>
        <p:txBody>
          <a:bodyPr wrap="square">
            <a:spAutoFit/>
          </a:bodyPr>
          <a:p>
            <a:pPr indent="0"/>
            <a:r>
              <a:rPr sz="3200" b="1">
                <a:solidFill>
                  <a:schemeClr val="accent5">
                    <a:lumMod val="50000"/>
                  </a:schemeClr>
                </a:solidFill>
                <a:latin typeface="+mj-lt"/>
                <a:cs typeface="+mj-lt"/>
              </a:rPr>
              <a:t>二、 部分国家政府政策导向下的学前教育课程</a:t>
            </a:r>
            <a:endParaRPr sz="3200" b="1">
              <a:solidFill>
                <a:schemeClr val="accent5">
                  <a:lumMod val="50000"/>
                </a:schemeClr>
              </a:solidFill>
              <a:latin typeface="+mj-lt"/>
              <a:cs typeface="+mj-lt"/>
            </a:endParaRPr>
          </a:p>
        </p:txBody>
      </p:sp>
      <p:sp>
        <p:nvSpPr>
          <p:cNvPr id="6" name="文本框 5"/>
          <p:cNvSpPr txBox="1"/>
          <p:nvPr/>
        </p:nvSpPr>
        <p:spPr>
          <a:xfrm>
            <a:off x="11231245" y="3810000"/>
            <a:ext cx="309880" cy="368300"/>
          </a:xfrm>
          <a:prstGeom prst="rect">
            <a:avLst/>
          </a:prstGeom>
          <a:noFill/>
        </p:spPr>
        <p:txBody>
          <a:bodyPr wrap="none" rtlCol="0">
            <a:spAutoFit/>
          </a:bodyPr>
          <a:p>
            <a:endParaRPr lang="zh-CN" altLang="en-US"/>
          </a:p>
        </p:txBody>
      </p:sp>
      <p:sp>
        <p:nvSpPr>
          <p:cNvPr id="2" name="文本框 1"/>
          <p:cNvSpPr txBox="1"/>
          <p:nvPr/>
        </p:nvSpPr>
        <p:spPr>
          <a:xfrm>
            <a:off x="1091565" y="974725"/>
            <a:ext cx="8464550" cy="460375"/>
          </a:xfrm>
          <a:prstGeom prst="rect">
            <a:avLst/>
          </a:prstGeom>
          <a:noFill/>
          <a:ln w="9525">
            <a:noFill/>
          </a:ln>
        </p:spPr>
        <p:txBody>
          <a:bodyPr wrap="square">
            <a:spAutoFit/>
          </a:bodyPr>
          <a:p>
            <a:pPr indent="0"/>
            <a:r>
              <a:rPr sz="2400" b="1">
                <a:solidFill>
                  <a:schemeClr val="accent5">
                    <a:lumMod val="75000"/>
                  </a:schemeClr>
                </a:solidFill>
              </a:rPr>
              <a:t>（一） 美国的“开端计划”（Head Start）</a:t>
            </a:r>
            <a:endParaRPr sz="2400" b="1">
              <a:solidFill>
                <a:schemeClr val="accent5">
                  <a:lumMod val="75000"/>
                </a:schemeClr>
              </a:solidFill>
            </a:endParaRPr>
          </a:p>
        </p:txBody>
      </p:sp>
      <p:sp>
        <p:nvSpPr>
          <p:cNvPr id="3" name="文本框 2"/>
          <p:cNvSpPr txBox="1"/>
          <p:nvPr/>
        </p:nvSpPr>
        <p:spPr>
          <a:xfrm>
            <a:off x="1366520" y="1871345"/>
            <a:ext cx="9745980" cy="2861310"/>
          </a:xfrm>
          <a:prstGeom prst="rect">
            <a:avLst/>
          </a:prstGeom>
          <a:noFill/>
          <a:ln w="9525">
            <a:noFill/>
          </a:ln>
        </p:spPr>
        <p:txBody>
          <a:bodyPr wrap="square">
            <a:spAutoFit/>
          </a:bodyPr>
          <a:p>
            <a:pPr marL="0" indent="0" algn="l" fontAlgn="auto">
              <a:lnSpc>
                <a:spcPct val="150000"/>
              </a:lnSpc>
            </a:pPr>
            <a:r>
              <a:rPr sz="2400" b="0">
                <a:solidFill>
                  <a:schemeClr val="tx1"/>
                </a:solidFill>
              </a:rPr>
              <a:t>“开端计划”没有全国性的课程，</a:t>
            </a:r>
            <a:endParaRPr sz="2400" b="0">
              <a:solidFill>
                <a:schemeClr val="tx1"/>
              </a:solidFill>
            </a:endParaRPr>
          </a:p>
          <a:p>
            <a:pPr marL="0" indent="0" algn="l" fontAlgn="auto">
              <a:lnSpc>
                <a:spcPct val="150000"/>
              </a:lnSpc>
            </a:pPr>
            <a:r>
              <a:rPr sz="2400" b="0">
                <a:solidFill>
                  <a:schemeClr val="tx1"/>
                </a:solidFill>
              </a:rPr>
              <a:t>课程指的是基于儿童成长和学习的发展原则的计划，包括儿童发展和学习的目标、儿童达成这些目标需要的经验、教师和家长帮助儿童达成这些目标要采取的步骤、支持课程实施所需的材料。针对实施过程中出现的问题，及时分析探讨有效的措施。</a:t>
            </a:r>
            <a:endParaRPr sz="2400" b="0">
              <a:solidFill>
                <a:schemeClr val="tx1"/>
              </a:solidFill>
            </a:endParaRPr>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userDrawn="1"/>
        </p:nvSpPr>
        <p:spPr>
          <a:xfrm>
            <a:off x="-635" y="6581775"/>
            <a:ext cx="12251055" cy="309245"/>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0" name="文本框 99"/>
          <p:cNvSpPr txBox="1"/>
          <p:nvPr/>
        </p:nvSpPr>
        <p:spPr>
          <a:xfrm>
            <a:off x="594995" y="124460"/>
            <a:ext cx="10991850" cy="583565"/>
          </a:xfrm>
          <a:prstGeom prst="rect">
            <a:avLst/>
          </a:prstGeom>
          <a:noFill/>
          <a:ln w="9525">
            <a:noFill/>
          </a:ln>
        </p:spPr>
        <p:txBody>
          <a:bodyPr wrap="square">
            <a:spAutoFit/>
          </a:bodyPr>
          <a:p>
            <a:pPr indent="0"/>
            <a:r>
              <a:rPr sz="3200" b="1">
                <a:solidFill>
                  <a:schemeClr val="accent5">
                    <a:lumMod val="50000"/>
                  </a:schemeClr>
                </a:solidFill>
                <a:latin typeface="+mj-lt"/>
                <a:cs typeface="+mj-lt"/>
              </a:rPr>
              <a:t>二、 部分国家政府政策导向下的学前教育课程</a:t>
            </a:r>
            <a:endParaRPr sz="3200" b="1">
              <a:solidFill>
                <a:schemeClr val="accent5">
                  <a:lumMod val="50000"/>
                </a:schemeClr>
              </a:solidFill>
              <a:latin typeface="+mj-lt"/>
              <a:cs typeface="+mj-lt"/>
            </a:endParaRPr>
          </a:p>
        </p:txBody>
      </p:sp>
      <p:sp>
        <p:nvSpPr>
          <p:cNvPr id="6" name="文本框 5"/>
          <p:cNvSpPr txBox="1"/>
          <p:nvPr/>
        </p:nvSpPr>
        <p:spPr>
          <a:xfrm>
            <a:off x="11231245" y="3810000"/>
            <a:ext cx="309880" cy="368300"/>
          </a:xfrm>
          <a:prstGeom prst="rect">
            <a:avLst/>
          </a:prstGeom>
          <a:noFill/>
        </p:spPr>
        <p:txBody>
          <a:bodyPr wrap="none" rtlCol="0">
            <a:spAutoFit/>
          </a:bodyPr>
          <a:p>
            <a:endParaRPr lang="zh-CN" altLang="en-US"/>
          </a:p>
        </p:txBody>
      </p:sp>
      <p:sp>
        <p:nvSpPr>
          <p:cNvPr id="2" name="文本框 1"/>
          <p:cNvSpPr txBox="1"/>
          <p:nvPr/>
        </p:nvSpPr>
        <p:spPr>
          <a:xfrm>
            <a:off x="1091565" y="974725"/>
            <a:ext cx="8464550" cy="460375"/>
          </a:xfrm>
          <a:prstGeom prst="rect">
            <a:avLst/>
          </a:prstGeom>
          <a:noFill/>
          <a:ln w="9525">
            <a:noFill/>
          </a:ln>
        </p:spPr>
        <p:txBody>
          <a:bodyPr wrap="square">
            <a:spAutoFit/>
          </a:bodyPr>
          <a:p>
            <a:pPr indent="0"/>
            <a:r>
              <a:rPr sz="2400" b="1">
                <a:solidFill>
                  <a:schemeClr val="accent5">
                    <a:lumMod val="75000"/>
                  </a:schemeClr>
                </a:solidFill>
              </a:rPr>
              <a:t>（二） 英国的确保计划（Sure Start）</a:t>
            </a:r>
            <a:endParaRPr sz="2400" b="1">
              <a:solidFill>
                <a:schemeClr val="accent5">
                  <a:lumMod val="75000"/>
                </a:schemeClr>
              </a:solidFill>
            </a:endParaRPr>
          </a:p>
        </p:txBody>
      </p:sp>
      <p:sp>
        <p:nvSpPr>
          <p:cNvPr id="3" name="文本框 2"/>
          <p:cNvSpPr txBox="1"/>
          <p:nvPr/>
        </p:nvSpPr>
        <p:spPr>
          <a:xfrm>
            <a:off x="1366520" y="1871345"/>
            <a:ext cx="9745980" cy="2861310"/>
          </a:xfrm>
          <a:prstGeom prst="rect">
            <a:avLst/>
          </a:prstGeom>
          <a:noFill/>
          <a:ln w="9525">
            <a:noFill/>
          </a:ln>
        </p:spPr>
        <p:txBody>
          <a:bodyPr wrap="square">
            <a:spAutoFit/>
          </a:bodyPr>
          <a:p>
            <a:pPr marL="0" indent="0" algn="l" fontAlgn="auto">
              <a:lnSpc>
                <a:spcPct val="150000"/>
              </a:lnSpc>
            </a:pPr>
            <a:r>
              <a:rPr sz="2400" b="0">
                <a:solidFill>
                  <a:schemeClr val="tx1"/>
                </a:solidFill>
              </a:rPr>
              <a:t>英国的免费学前教育是一项重大的惠民工程，成为了国际上实施免费学前教育国家的典范。英国政府对免费学前教育的教育目标作出了规定，国家颁布的《早期基础阶段》是免费学前教育的主要内容，该框架设置了0—5岁幼儿的学习、发展以及保育标准。</a:t>
            </a:r>
            <a:endParaRPr sz="2400" b="0">
              <a:solidFill>
                <a:schemeClr val="tx1"/>
              </a:solidFill>
            </a:endParaRPr>
          </a:p>
          <a:p>
            <a:pPr marL="0" indent="0" algn="l" fontAlgn="auto">
              <a:lnSpc>
                <a:spcPct val="150000"/>
              </a:lnSpc>
            </a:pPr>
            <a:endParaRPr sz="2400" b="0">
              <a:solidFill>
                <a:schemeClr val="tx1"/>
              </a:solidFill>
            </a:endParaRPr>
          </a:p>
        </p:txBody>
      </p:sp>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userDrawn="1"/>
        </p:nvSpPr>
        <p:spPr>
          <a:xfrm>
            <a:off x="-635" y="6581775"/>
            <a:ext cx="12251055" cy="309245"/>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0" name="文本框 99"/>
          <p:cNvSpPr txBox="1"/>
          <p:nvPr/>
        </p:nvSpPr>
        <p:spPr>
          <a:xfrm>
            <a:off x="594995" y="124460"/>
            <a:ext cx="10991850" cy="583565"/>
          </a:xfrm>
          <a:prstGeom prst="rect">
            <a:avLst/>
          </a:prstGeom>
          <a:noFill/>
          <a:ln w="9525">
            <a:noFill/>
          </a:ln>
        </p:spPr>
        <p:txBody>
          <a:bodyPr wrap="square">
            <a:spAutoFit/>
          </a:bodyPr>
          <a:p>
            <a:pPr indent="0"/>
            <a:r>
              <a:rPr sz="3200" b="1">
                <a:solidFill>
                  <a:schemeClr val="accent5">
                    <a:lumMod val="50000"/>
                  </a:schemeClr>
                </a:solidFill>
                <a:latin typeface="+mj-lt"/>
                <a:cs typeface="+mj-lt"/>
              </a:rPr>
              <a:t>二、 部分国家政府政策导向下的学前教育课程</a:t>
            </a:r>
            <a:endParaRPr sz="3200" b="1">
              <a:solidFill>
                <a:schemeClr val="accent5">
                  <a:lumMod val="50000"/>
                </a:schemeClr>
              </a:solidFill>
              <a:latin typeface="+mj-lt"/>
              <a:cs typeface="+mj-lt"/>
            </a:endParaRPr>
          </a:p>
        </p:txBody>
      </p:sp>
      <p:sp>
        <p:nvSpPr>
          <p:cNvPr id="6" name="文本框 5"/>
          <p:cNvSpPr txBox="1"/>
          <p:nvPr/>
        </p:nvSpPr>
        <p:spPr>
          <a:xfrm>
            <a:off x="11231245" y="3810000"/>
            <a:ext cx="309880" cy="368300"/>
          </a:xfrm>
          <a:prstGeom prst="rect">
            <a:avLst/>
          </a:prstGeom>
          <a:noFill/>
        </p:spPr>
        <p:txBody>
          <a:bodyPr wrap="none" rtlCol="0">
            <a:spAutoFit/>
          </a:bodyPr>
          <a:p>
            <a:endParaRPr lang="zh-CN" altLang="en-US"/>
          </a:p>
        </p:txBody>
      </p:sp>
      <p:sp>
        <p:nvSpPr>
          <p:cNvPr id="2" name="文本框 1"/>
          <p:cNvSpPr txBox="1"/>
          <p:nvPr/>
        </p:nvSpPr>
        <p:spPr>
          <a:xfrm>
            <a:off x="1091565" y="974725"/>
            <a:ext cx="8464550" cy="460375"/>
          </a:xfrm>
          <a:prstGeom prst="rect">
            <a:avLst/>
          </a:prstGeom>
          <a:noFill/>
          <a:ln w="9525">
            <a:noFill/>
          </a:ln>
        </p:spPr>
        <p:txBody>
          <a:bodyPr wrap="square">
            <a:spAutoFit/>
          </a:bodyPr>
          <a:p>
            <a:pPr indent="0"/>
            <a:r>
              <a:rPr sz="2400" b="1">
                <a:solidFill>
                  <a:schemeClr val="accent5">
                    <a:lumMod val="75000"/>
                  </a:schemeClr>
                </a:solidFill>
              </a:rPr>
              <a:t>（二） 英国的确保计划（Sure Start）</a:t>
            </a:r>
            <a:endParaRPr sz="2400" b="1">
              <a:solidFill>
                <a:schemeClr val="accent5">
                  <a:lumMod val="75000"/>
                </a:schemeClr>
              </a:solidFill>
            </a:endParaRPr>
          </a:p>
        </p:txBody>
      </p:sp>
      <p:sp>
        <p:nvSpPr>
          <p:cNvPr id="3" name="文本框 2"/>
          <p:cNvSpPr txBox="1"/>
          <p:nvPr/>
        </p:nvSpPr>
        <p:spPr>
          <a:xfrm>
            <a:off x="1366520" y="1871345"/>
            <a:ext cx="9745980" cy="3646170"/>
          </a:xfrm>
          <a:prstGeom prst="rect">
            <a:avLst/>
          </a:prstGeom>
          <a:noFill/>
          <a:ln w="9525">
            <a:noFill/>
          </a:ln>
        </p:spPr>
        <p:txBody>
          <a:bodyPr wrap="square">
            <a:spAutoFit/>
          </a:bodyPr>
          <a:p>
            <a:pPr marL="0" indent="0" algn="l" fontAlgn="auto">
              <a:lnSpc>
                <a:spcPct val="150000"/>
              </a:lnSpc>
            </a:pPr>
            <a:r>
              <a:rPr sz="2200" b="0">
                <a:solidFill>
                  <a:schemeClr val="tx1"/>
                </a:solidFill>
              </a:rPr>
              <a:t>确保计划”</a:t>
            </a:r>
            <a:r>
              <a:rPr lang="zh-CN" sz="2200" b="0">
                <a:solidFill>
                  <a:schemeClr val="tx1"/>
                </a:solidFill>
              </a:rPr>
              <a:t>通过</a:t>
            </a:r>
            <a:r>
              <a:rPr sz="2200" b="0">
                <a:solidFill>
                  <a:schemeClr val="tx1"/>
                </a:solidFill>
              </a:rPr>
              <a:t>强调在尊重家庭文化背景的基础上，帮助家庭营造良好的家庭教育环境，更多强调的是通过贫困家庭的教育自救来实现贫穷的自我预防。</a:t>
            </a:r>
            <a:endParaRPr sz="2200" b="0">
              <a:solidFill>
                <a:schemeClr val="tx1"/>
              </a:solidFill>
            </a:endParaRPr>
          </a:p>
          <a:p>
            <a:pPr marL="0" indent="0" algn="l" fontAlgn="auto">
              <a:lnSpc>
                <a:spcPct val="150000"/>
              </a:lnSpc>
            </a:pPr>
            <a:endParaRPr sz="2200" b="0">
              <a:solidFill>
                <a:schemeClr val="tx1"/>
              </a:solidFill>
            </a:endParaRPr>
          </a:p>
          <a:p>
            <a:pPr marL="0" indent="0" algn="l" fontAlgn="auto">
              <a:lnSpc>
                <a:spcPct val="150000"/>
              </a:lnSpc>
            </a:pPr>
            <a:r>
              <a:rPr sz="2200" b="0">
                <a:solidFill>
                  <a:schemeClr val="tx1"/>
                </a:solidFill>
              </a:rPr>
              <a:t>“确保计划”中的课程指南，既肯定了游戏对于幼儿学习与发展的重要性，也提出了精心设计的游戏(well</a:t>
            </a:r>
            <a:r>
              <a:rPr lang="en-US" sz="2200" b="0">
                <a:solidFill>
                  <a:schemeClr val="tx1"/>
                </a:solidFill>
              </a:rPr>
              <a:t> pl</a:t>
            </a:r>
            <a:r>
              <a:rPr sz="2200" b="0">
                <a:solidFill>
                  <a:schemeClr val="tx1"/>
                </a:solidFill>
              </a:rPr>
              <a:t>anned play)这一新的概念，以区别于传统的自由游戏，课程指南强调这种游戏中的学习同样带有愉悦性和挑战性。同时，课程指南也强调读写和数学学习，强调从学前阶段就应当注重学业知识技能的学习。</a:t>
            </a:r>
            <a:endParaRPr sz="2200" b="0">
              <a:solidFill>
                <a:schemeClr val="tx1"/>
              </a:solidFill>
            </a:endParaRPr>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userDrawn="1"/>
        </p:nvSpPr>
        <p:spPr>
          <a:xfrm>
            <a:off x="-635" y="6581775"/>
            <a:ext cx="12251055" cy="309245"/>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0" name="文本框 99"/>
          <p:cNvSpPr txBox="1"/>
          <p:nvPr/>
        </p:nvSpPr>
        <p:spPr>
          <a:xfrm>
            <a:off x="594995" y="124460"/>
            <a:ext cx="10991850" cy="583565"/>
          </a:xfrm>
          <a:prstGeom prst="rect">
            <a:avLst/>
          </a:prstGeom>
          <a:noFill/>
          <a:ln w="9525">
            <a:noFill/>
          </a:ln>
        </p:spPr>
        <p:txBody>
          <a:bodyPr wrap="square">
            <a:spAutoFit/>
          </a:bodyPr>
          <a:p>
            <a:pPr indent="0"/>
            <a:r>
              <a:rPr sz="3200" b="1">
                <a:solidFill>
                  <a:schemeClr val="accent5">
                    <a:lumMod val="50000"/>
                  </a:schemeClr>
                </a:solidFill>
                <a:latin typeface="+mj-lt"/>
                <a:cs typeface="+mj-lt"/>
              </a:rPr>
              <a:t>二、 部分国家政府政策导向下的学前教育课程</a:t>
            </a:r>
            <a:endParaRPr sz="3200" b="1">
              <a:solidFill>
                <a:schemeClr val="accent5">
                  <a:lumMod val="50000"/>
                </a:schemeClr>
              </a:solidFill>
              <a:latin typeface="+mj-lt"/>
              <a:cs typeface="+mj-lt"/>
            </a:endParaRPr>
          </a:p>
        </p:txBody>
      </p:sp>
      <p:sp>
        <p:nvSpPr>
          <p:cNvPr id="6" name="文本框 5"/>
          <p:cNvSpPr txBox="1"/>
          <p:nvPr/>
        </p:nvSpPr>
        <p:spPr>
          <a:xfrm>
            <a:off x="11231245" y="3810000"/>
            <a:ext cx="309880" cy="368300"/>
          </a:xfrm>
          <a:prstGeom prst="rect">
            <a:avLst/>
          </a:prstGeom>
          <a:noFill/>
        </p:spPr>
        <p:txBody>
          <a:bodyPr wrap="none" rtlCol="0">
            <a:spAutoFit/>
          </a:bodyPr>
          <a:p>
            <a:endParaRPr lang="zh-CN" altLang="en-US"/>
          </a:p>
        </p:txBody>
      </p:sp>
      <p:sp>
        <p:nvSpPr>
          <p:cNvPr id="2" name="文本框 1"/>
          <p:cNvSpPr txBox="1"/>
          <p:nvPr/>
        </p:nvSpPr>
        <p:spPr>
          <a:xfrm>
            <a:off x="1091565" y="974725"/>
            <a:ext cx="8464550" cy="460375"/>
          </a:xfrm>
          <a:prstGeom prst="rect">
            <a:avLst/>
          </a:prstGeom>
          <a:noFill/>
          <a:ln w="9525">
            <a:noFill/>
          </a:ln>
        </p:spPr>
        <p:txBody>
          <a:bodyPr wrap="square">
            <a:spAutoFit/>
          </a:bodyPr>
          <a:p>
            <a:pPr indent="0"/>
            <a:r>
              <a:rPr sz="2400" b="1">
                <a:solidFill>
                  <a:schemeClr val="accent5">
                    <a:lumMod val="75000"/>
                  </a:schemeClr>
                </a:solidFill>
              </a:rPr>
              <a:t>（三） 新西兰的“特·沃里奇”（Te Whariki）</a:t>
            </a:r>
            <a:endParaRPr sz="2400" b="1">
              <a:solidFill>
                <a:schemeClr val="accent5">
                  <a:lumMod val="75000"/>
                </a:schemeClr>
              </a:solidFill>
            </a:endParaRPr>
          </a:p>
        </p:txBody>
      </p:sp>
      <p:sp>
        <p:nvSpPr>
          <p:cNvPr id="3" name="文本框 2"/>
          <p:cNvSpPr txBox="1"/>
          <p:nvPr/>
        </p:nvSpPr>
        <p:spPr>
          <a:xfrm>
            <a:off x="1366520" y="1671955"/>
            <a:ext cx="9745980" cy="2306955"/>
          </a:xfrm>
          <a:prstGeom prst="rect">
            <a:avLst/>
          </a:prstGeom>
          <a:noFill/>
          <a:ln w="9525">
            <a:noFill/>
          </a:ln>
        </p:spPr>
        <p:txBody>
          <a:bodyPr wrap="square">
            <a:spAutoFit/>
          </a:bodyPr>
          <a:p>
            <a:pPr marL="0" indent="0" algn="l" fontAlgn="auto">
              <a:lnSpc>
                <a:spcPct val="150000"/>
              </a:lnSpc>
            </a:pPr>
            <a:r>
              <a:rPr sz="2400" b="0">
                <a:solidFill>
                  <a:schemeClr val="tx1"/>
                </a:solidFill>
              </a:rPr>
              <a:t>新西兰教育部将课程被定义为：“在一个专为支持学习和发展而设计的环境中，所有直接或间接经验、活动和事件的总和。”</a:t>
            </a:r>
            <a:endParaRPr sz="2400" b="0">
              <a:solidFill>
                <a:schemeClr val="tx1"/>
              </a:solidFill>
            </a:endParaRPr>
          </a:p>
          <a:p>
            <a:pPr marL="0" indent="0" algn="l" fontAlgn="auto">
              <a:lnSpc>
                <a:spcPct val="150000"/>
              </a:lnSpc>
            </a:pPr>
            <a:endParaRPr sz="2400" b="0">
              <a:solidFill>
                <a:schemeClr val="tx1"/>
              </a:solidFill>
            </a:endParaRPr>
          </a:p>
          <a:p>
            <a:pPr marL="0" indent="0" algn="l" fontAlgn="auto">
              <a:lnSpc>
                <a:spcPct val="150000"/>
              </a:lnSpc>
            </a:pPr>
            <a:endParaRPr sz="2400" b="0">
              <a:solidFill>
                <a:schemeClr val="tx1"/>
              </a:solidFill>
            </a:endParaRPr>
          </a:p>
        </p:txBody>
      </p:sp>
      <p:sp>
        <p:nvSpPr>
          <p:cNvPr id="4" name="文本框 3"/>
          <p:cNvSpPr txBox="1"/>
          <p:nvPr/>
        </p:nvSpPr>
        <p:spPr>
          <a:xfrm>
            <a:off x="1184275" y="3193415"/>
            <a:ext cx="9973945" cy="2861310"/>
          </a:xfrm>
          <a:prstGeom prst="rect">
            <a:avLst/>
          </a:prstGeom>
          <a:noFill/>
        </p:spPr>
        <p:txBody>
          <a:bodyPr wrap="square" rtlCol="0">
            <a:spAutoFit/>
          </a:bodyPr>
          <a:p>
            <a:pPr>
              <a:lnSpc>
                <a:spcPct val="150000"/>
              </a:lnSpc>
            </a:pPr>
            <a:r>
              <a:rPr lang="zh-CN" altLang="en-US" sz="2400"/>
              <a:t>“特·沃里奇”是一个能反映新西兰国情的学前教育课程，是一个以</a:t>
            </a:r>
            <a:r>
              <a:rPr lang="zh-CN" altLang="en-US" sz="2400">
                <a:solidFill>
                  <a:schemeClr val="accent2">
                    <a:lumMod val="75000"/>
                  </a:schemeClr>
                </a:solidFill>
              </a:rPr>
              <a:t>“儿童为中心”的低结构课程</a:t>
            </a:r>
            <a:r>
              <a:rPr lang="zh-CN" altLang="en-US" sz="2400"/>
              <a:t>。该课程采用叙事性的“</a:t>
            </a:r>
            <a:r>
              <a:rPr lang="zh-CN" altLang="en-US" sz="2400">
                <a:solidFill>
                  <a:schemeClr val="accent2">
                    <a:lumMod val="75000"/>
                  </a:schemeClr>
                </a:solidFill>
              </a:rPr>
              <a:t>学习故事”</a:t>
            </a:r>
            <a:r>
              <a:rPr lang="zh-CN" altLang="en-US" sz="2400"/>
              <a:t>作为形成性评价，关注儿童的学习过程，利用观察、解读的信息去计划和支持儿童的进一步学习。该课程文化特色鲜明、教育理念清晰，但是可操作性不强，高度依赖教师的教育专业水平。</a:t>
            </a:r>
            <a:endParaRPr lang="zh-CN" altLang="en-US" sz="2400"/>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userDrawn="1"/>
        </p:nvSpPr>
        <p:spPr>
          <a:xfrm>
            <a:off x="-635" y="6581775"/>
            <a:ext cx="12251055" cy="309245"/>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0" name="文本框 99"/>
          <p:cNvSpPr txBox="1"/>
          <p:nvPr/>
        </p:nvSpPr>
        <p:spPr>
          <a:xfrm>
            <a:off x="594995" y="124460"/>
            <a:ext cx="10991850" cy="583565"/>
          </a:xfrm>
          <a:prstGeom prst="rect">
            <a:avLst/>
          </a:prstGeom>
          <a:noFill/>
          <a:ln w="9525">
            <a:noFill/>
          </a:ln>
        </p:spPr>
        <p:txBody>
          <a:bodyPr wrap="square">
            <a:spAutoFit/>
          </a:bodyPr>
          <a:p>
            <a:pPr indent="0"/>
            <a:r>
              <a:rPr sz="3200" b="1">
                <a:solidFill>
                  <a:schemeClr val="accent5">
                    <a:lumMod val="50000"/>
                  </a:schemeClr>
                </a:solidFill>
                <a:latin typeface="+mj-lt"/>
                <a:cs typeface="+mj-lt"/>
              </a:rPr>
              <a:t>二、 部分国家政府政策导向下的学前教育课程</a:t>
            </a:r>
            <a:endParaRPr sz="3200" b="1">
              <a:solidFill>
                <a:schemeClr val="accent5">
                  <a:lumMod val="50000"/>
                </a:schemeClr>
              </a:solidFill>
              <a:latin typeface="+mj-lt"/>
              <a:cs typeface="+mj-lt"/>
            </a:endParaRPr>
          </a:p>
        </p:txBody>
      </p:sp>
      <p:sp>
        <p:nvSpPr>
          <p:cNvPr id="6" name="文本框 5"/>
          <p:cNvSpPr txBox="1"/>
          <p:nvPr/>
        </p:nvSpPr>
        <p:spPr>
          <a:xfrm>
            <a:off x="11231245" y="3810000"/>
            <a:ext cx="309880" cy="368300"/>
          </a:xfrm>
          <a:prstGeom prst="rect">
            <a:avLst/>
          </a:prstGeom>
          <a:noFill/>
        </p:spPr>
        <p:txBody>
          <a:bodyPr wrap="none" rtlCol="0">
            <a:spAutoFit/>
          </a:bodyPr>
          <a:p>
            <a:endParaRPr lang="zh-CN" altLang="en-US"/>
          </a:p>
        </p:txBody>
      </p:sp>
      <p:sp>
        <p:nvSpPr>
          <p:cNvPr id="2" name="文本框 1"/>
          <p:cNvSpPr txBox="1"/>
          <p:nvPr/>
        </p:nvSpPr>
        <p:spPr>
          <a:xfrm>
            <a:off x="1091565" y="974725"/>
            <a:ext cx="8464550" cy="460375"/>
          </a:xfrm>
          <a:prstGeom prst="rect">
            <a:avLst/>
          </a:prstGeom>
          <a:noFill/>
          <a:ln w="9525">
            <a:noFill/>
          </a:ln>
        </p:spPr>
        <p:txBody>
          <a:bodyPr wrap="square">
            <a:spAutoFit/>
          </a:bodyPr>
          <a:p>
            <a:pPr indent="0"/>
            <a:r>
              <a:rPr sz="2400" b="1">
                <a:solidFill>
                  <a:schemeClr val="accent5">
                    <a:lumMod val="75000"/>
                  </a:schemeClr>
                </a:solidFill>
                <a:sym typeface="+mn-ea"/>
              </a:rPr>
              <a:t>（三） 新西兰的“特·沃里奇”（Te Whariki）</a:t>
            </a:r>
            <a:endParaRPr sz="2400" b="1">
              <a:solidFill>
                <a:schemeClr val="accent5">
                  <a:lumMod val="75000"/>
                </a:schemeClr>
              </a:solidFill>
            </a:endParaRPr>
          </a:p>
        </p:txBody>
      </p:sp>
      <p:sp>
        <p:nvSpPr>
          <p:cNvPr id="3" name="文本框 2"/>
          <p:cNvSpPr txBox="1"/>
          <p:nvPr/>
        </p:nvSpPr>
        <p:spPr>
          <a:xfrm>
            <a:off x="1403985" y="1621790"/>
            <a:ext cx="9745980" cy="645160"/>
          </a:xfrm>
          <a:prstGeom prst="rect">
            <a:avLst/>
          </a:prstGeom>
          <a:noFill/>
          <a:ln w="9525">
            <a:noFill/>
          </a:ln>
        </p:spPr>
        <p:txBody>
          <a:bodyPr wrap="square">
            <a:spAutoFit/>
          </a:bodyPr>
          <a:p>
            <a:pPr marL="0" indent="0" algn="l" fontAlgn="auto">
              <a:lnSpc>
                <a:spcPct val="150000"/>
              </a:lnSpc>
            </a:pPr>
            <a:r>
              <a:rPr sz="2400">
                <a:sym typeface="+mn-ea"/>
              </a:rPr>
              <a:t>“特·沃里奇”有四大教育原则。</a:t>
            </a:r>
            <a:endParaRPr sz="2400" b="0">
              <a:solidFill>
                <a:schemeClr val="tx1"/>
              </a:solidFill>
            </a:endParaRPr>
          </a:p>
        </p:txBody>
      </p:sp>
      <p:sp>
        <p:nvSpPr>
          <p:cNvPr id="12" name="五边形 11"/>
          <p:cNvSpPr/>
          <p:nvPr>
            <p:custDataLst>
              <p:tags r:id="rId1"/>
            </p:custDataLst>
          </p:nvPr>
        </p:nvSpPr>
        <p:spPr>
          <a:xfrm rot="16200000">
            <a:off x="9986081" y="2673350"/>
            <a:ext cx="1260726" cy="945182"/>
          </a:xfrm>
          <a:prstGeom prst="homePlate">
            <a:avLst/>
          </a:prstGeom>
          <a:solidFill>
            <a:srgbClr val="FFBA55">
              <a:lumMod val="75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5" name="折角形 4"/>
          <p:cNvSpPr/>
          <p:nvPr>
            <p:custDataLst>
              <p:tags r:id="rId2"/>
            </p:custDataLst>
          </p:nvPr>
        </p:nvSpPr>
        <p:spPr>
          <a:xfrm>
            <a:off x="9415780" y="3340735"/>
            <a:ext cx="2540000" cy="2987040"/>
          </a:xfrm>
          <a:prstGeom prst="foldedCorner">
            <a:avLst>
              <a:gd name="adj" fmla="val 29602"/>
            </a:avLst>
          </a:prstGeom>
          <a:solidFill>
            <a:srgbClr val="FFBA5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8" name="文本框 17"/>
          <p:cNvSpPr txBox="1"/>
          <p:nvPr>
            <p:custDataLst>
              <p:tags r:id="rId3"/>
            </p:custDataLst>
          </p:nvPr>
        </p:nvSpPr>
        <p:spPr>
          <a:xfrm>
            <a:off x="10279864" y="2839464"/>
            <a:ext cx="673886" cy="525907"/>
          </a:xfrm>
          <a:prstGeom prst="rect">
            <a:avLst/>
          </a:prstGeom>
          <a:noFill/>
        </p:spPr>
        <p:txBody>
          <a:bodyPr wrap="square" rtlCol="0">
            <a:normAutofit/>
          </a:bodyPr>
          <a:p>
            <a:r>
              <a:rPr lang="en-US" altLang="zh-CN" sz="2400">
                <a:solidFill>
                  <a:srgbClr val="FFFFFF"/>
                </a:solidFill>
                <a:latin typeface="思源黑体 CN Bold" panose="020B0800000000000000" charset="-122"/>
                <a:ea typeface="思源黑体 CN Bold" panose="020B0800000000000000" charset="-122"/>
              </a:rPr>
              <a:t>04</a:t>
            </a:r>
            <a:endParaRPr lang="en-US" altLang="zh-CN" sz="2400">
              <a:solidFill>
                <a:srgbClr val="FFFFFF"/>
              </a:solidFill>
              <a:latin typeface="思源黑体 CN Bold" panose="020B0800000000000000" charset="-122"/>
              <a:ea typeface="思源黑体 CN Bold" panose="020B0800000000000000" charset="-122"/>
            </a:endParaRPr>
          </a:p>
        </p:txBody>
      </p:sp>
      <p:sp>
        <p:nvSpPr>
          <p:cNvPr id="25" name="文本框 24"/>
          <p:cNvSpPr txBox="1"/>
          <p:nvPr>
            <p:custDataLst>
              <p:tags r:id="rId4"/>
            </p:custDataLst>
          </p:nvPr>
        </p:nvSpPr>
        <p:spPr>
          <a:xfrm>
            <a:off x="9404985" y="3342005"/>
            <a:ext cx="2498090" cy="2780030"/>
          </a:xfrm>
          <a:prstGeom prst="rect">
            <a:avLst/>
          </a:prstGeom>
          <a:noFill/>
        </p:spPr>
        <p:txBody>
          <a:bodyPr wrap="square" bIns="0" rtlCol="0"/>
          <a:p>
            <a:pPr algn="ctr"/>
            <a:r>
              <a:rPr lang="zh-CN" altLang="en-US" sz="2400" spc="300">
                <a:solidFill>
                  <a:srgbClr val="FFFFFF"/>
                </a:solidFill>
                <a:uFillTx/>
                <a:latin typeface="思源黑体 CN Bold" panose="020B0800000000000000" charset="-122"/>
                <a:ea typeface="思源黑体 CN Bold" panose="020B0800000000000000" charset="-122"/>
              </a:rPr>
              <a:t>“关系”</a:t>
            </a:r>
            <a:r>
              <a:rPr lang="zh-CN" altLang="en-US" spc="300">
                <a:solidFill>
                  <a:srgbClr val="FFFFFF"/>
                </a:solidFill>
                <a:uFillTx/>
                <a:latin typeface="思源黑体 CN Bold" panose="020B0800000000000000" charset="-122"/>
                <a:ea typeface="思源黑体 CN Bold" panose="020B0800000000000000" charset="-122"/>
              </a:rPr>
              <a:t>（relationships)</a:t>
            </a:r>
            <a:r>
              <a:rPr lang="zh-CN" altLang="en-US" sz="2000" spc="300">
                <a:solidFill>
                  <a:srgbClr val="FFFFFF"/>
                </a:solidFill>
                <a:uFillTx/>
                <a:latin typeface="思源黑体 CN Bold" panose="020B0800000000000000" charset="-122"/>
                <a:ea typeface="思源黑体 CN Bold" panose="020B0800000000000000" charset="-122"/>
              </a:rPr>
              <a:t>原则： 强调在与各种各样的人、物和环境的互动关系中培育儿童。</a:t>
            </a:r>
            <a:endParaRPr lang="zh-CN" altLang="en-US" sz="2000" spc="300">
              <a:solidFill>
                <a:srgbClr val="FFFFFF"/>
              </a:solidFill>
              <a:uFillTx/>
              <a:latin typeface="思源黑体 CN Bold" panose="020B0800000000000000" charset="-122"/>
              <a:ea typeface="思源黑体 CN Bold" panose="020B0800000000000000" charset="-122"/>
            </a:endParaRPr>
          </a:p>
        </p:txBody>
      </p:sp>
      <p:sp>
        <p:nvSpPr>
          <p:cNvPr id="11" name="五边形 10"/>
          <p:cNvSpPr/>
          <p:nvPr>
            <p:custDataLst>
              <p:tags r:id="rId5"/>
            </p:custDataLst>
          </p:nvPr>
        </p:nvSpPr>
        <p:spPr>
          <a:xfrm rot="16200000">
            <a:off x="7109915" y="2673350"/>
            <a:ext cx="1260726" cy="945182"/>
          </a:xfrm>
          <a:prstGeom prst="homePlate">
            <a:avLst/>
          </a:prstGeom>
          <a:solidFill>
            <a:srgbClr val="56CA95">
              <a:lumMod val="75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7" name="折角形 6"/>
          <p:cNvSpPr/>
          <p:nvPr>
            <p:custDataLst>
              <p:tags r:id="rId6"/>
            </p:custDataLst>
          </p:nvPr>
        </p:nvSpPr>
        <p:spPr>
          <a:xfrm>
            <a:off x="6416040" y="3340735"/>
            <a:ext cx="2738120" cy="3037205"/>
          </a:xfrm>
          <a:prstGeom prst="foldedCorner">
            <a:avLst>
              <a:gd name="adj" fmla="val 29602"/>
            </a:avLst>
          </a:prstGeom>
          <a:solidFill>
            <a:srgbClr val="56CA9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7" name="文本框 16"/>
          <p:cNvSpPr txBox="1"/>
          <p:nvPr>
            <p:custDataLst>
              <p:tags r:id="rId7"/>
            </p:custDataLst>
          </p:nvPr>
        </p:nvSpPr>
        <p:spPr>
          <a:xfrm>
            <a:off x="7406599" y="2839464"/>
            <a:ext cx="667358" cy="525907"/>
          </a:xfrm>
          <a:prstGeom prst="rect">
            <a:avLst/>
          </a:prstGeom>
          <a:noFill/>
        </p:spPr>
        <p:txBody>
          <a:bodyPr wrap="square" rtlCol="0">
            <a:normAutofit/>
          </a:bodyPr>
          <a:p>
            <a:r>
              <a:rPr lang="en-US" altLang="zh-CN" sz="2400">
                <a:solidFill>
                  <a:srgbClr val="FFFFFF"/>
                </a:solidFill>
                <a:latin typeface="思源黑体 CN Bold" panose="020B0800000000000000" charset="-122"/>
                <a:ea typeface="思源黑体 CN Bold" panose="020B0800000000000000" charset="-122"/>
              </a:rPr>
              <a:t>03</a:t>
            </a:r>
            <a:endParaRPr lang="en-US" altLang="zh-CN" sz="2400">
              <a:solidFill>
                <a:srgbClr val="FFFFFF"/>
              </a:solidFill>
              <a:latin typeface="思源黑体 CN Bold" panose="020B0800000000000000" charset="-122"/>
              <a:ea typeface="思源黑体 CN Bold" panose="020B0800000000000000" charset="-122"/>
            </a:endParaRPr>
          </a:p>
        </p:txBody>
      </p:sp>
      <p:sp>
        <p:nvSpPr>
          <p:cNvPr id="23" name="文本框 22"/>
          <p:cNvSpPr txBox="1"/>
          <p:nvPr>
            <p:custDataLst>
              <p:tags r:id="rId8"/>
            </p:custDataLst>
          </p:nvPr>
        </p:nvSpPr>
        <p:spPr>
          <a:xfrm>
            <a:off x="6465570" y="3416935"/>
            <a:ext cx="2635885" cy="2791460"/>
          </a:xfrm>
          <a:prstGeom prst="rect">
            <a:avLst/>
          </a:prstGeom>
          <a:noFill/>
        </p:spPr>
        <p:txBody>
          <a:bodyPr wrap="square" bIns="0" rtlCol="0">
            <a:normAutofit fontScale="25000"/>
          </a:bodyPr>
          <a:p>
            <a:pPr algn="ctr"/>
            <a:r>
              <a:rPr lang="zh-CN" altLang="en-US" sz="8000" spc="300">
                <a:solidFill>
                  <a:srgbClr val="FFFFFF"/>
                </a:solidFill>
                <a:uFillTx/>
                <a:latin typeface="思源黑体 CN Bold" panose="020B0800000000000000" charset="-122"/>
                <a:ea typeface="思源黑体 CN Bold" panose="020B0800000000000000" charset="-122"/>
              </a:rPr>
              <a:t>“和家庭社区合作</a:t>
            </a:r>
            <a:r>
              <a:rPr lang="zh-CN" altLang="en-US" sz="7200" spc="300">
                <a:solidFill>
                  <a:srgbClr val="FFFFFF"/>
                </a:solidFill>
                <a:uFillTx/>
                <a:latin typeface="思源黑体 CN Bold" panose="020B0800000000000000" charset="-122"/>
                <a:ea typeface="思源黑体 CN Bold" panose="020B0800000000000000" charset="-122"/>
              </a:rPr>
              <a:t>”（family and communiry)原则： 把家庭、社区这些早教机构之外的广阔世界当作进行保教必不可少的合作者，要建立覆盖早教机构、家庭、社区的网络教育体系。</a:t>
            </a:r>
            <a:endParaRPr lang="zh-CN" altLang="en-US" sz="7200" spc="300">
              <a:solidFill>
                <a:srgbClr val="FFFFFF"/>
              </a:solidFill>
              <a:uFillTx/>
              <a:latin typeface="思源黑体 CN Bold" panose="020B0800000000000000" charset="-122"/>
              <a:ea typeface="思源黑体 CN Bold" panose="020B0800000000000000" charset="-122"/>
            </a:endParaRPr>
          </a:p>
        </p:txBody>
      </p:sp>
      <p:sp>
        <p:nvSpPr>
          <p:cNvPr id="9" name="五边形 8"/>
          <p:cNvSpPr/>
          <p:nvPr>
            <p:custDataLst>
              <p:tags r:id="rId9"/>
            </p:custDataLst>
          </p:nvPr>
        </p:nvSpPr>
        <p:spPr>
          <a:xfrm rot="16200000">
            <a:off x="1357581" y="2673350"/>
            <a:ext cx="1260726" cy="945182"/>
          </a:xfrm>
          <a:prstGeom prst="homePlate">
            <a:avLst/>
          </a:prstGeom>
          <a:solidFill>
            <a:srgbClr val="6096E6">
              <a:lumMod val="75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8" name="折角形 7"/>
          <p:cNvSpPr/>
          <p:nvPr>
            <p:custDataLst>
              <p:tags r:id="rId10"/>
            </p:custDataLst>
          </p:nvPr>
        </p:nvSpPr>
        <p:spPr>
          <a:xfrm>
            <a:off x="612775" y="3303270"/>
            <a:ext cx="2414905" cy="2999740"/>
          </a:xfrm>
          <a:prstGeom prst="foldedCorner">
            <a:avLst>
              <a:gd name="adj" fmla="val 29602"/>
            </a:avLst>
          </a:prstGeom>
          <a:solidFill>
            <a:srgbClr val="6096E6"/>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0" name="文本框 9"/>
          <p:cNvSpPr txBox="1"/>
          <p:nvPr>
            <p:custDataLst>
              <p:tags r:id="rId11"/>
            </p:custDataLst>
          </p:nvPr>
        </p:nvSpPr>
        <p:spPr>
          <a:xfrm>
            <a:off x="1676027" y="2839464"/>
            <a:ext cx="624560" cy="525907"/>
          </a:xfrm>
          <a:prstGeom prst="rect">
            <a:avLst/>
          </a:prstGeom>
          <a:noFill/>
        </p:spPr>
        <p:txBody>
          <a:bodyPr wrap="square" rtlCol="0">
            <a:normAutofit/>
          </a:bodyPr>
          <a:p>
            <a:r>
              <a:rPr lang="en-US" altLang="zh-CN" sz="2400">
                <a:solidFill>
                  <a:srgbClr val="FFFFFF"/>
                </a:solidFill>
                <a:latin typeface="思源黑体 CN Bold" panose="020B0800000000000000" charset="-122"/>
                <a:ea typeface="思源黑体 CN Bold" panose="020B0800000000000000" charset="-122"/>
              </a:rPr>
              <a:t>01</a:t>
            </a:r>
            <a:endParaRPr lang="en-US" altLang="zh-CN" sz="2400">
              <a:solidFill>
                <a:srgbClr val="FFFFFF"/>
              </a:solidFill>
              <a:latin typeface="思源黑体 CN Bold" panose="020B0800000000000000" charset="-122"/>
              <a:ea typeface="思源黑体 CN Bold" panose="020B0800000000000000" charset="-122"/>
            </a:endParaRPr>
          </a:p>
        </p:txBody>
      </p:sp>
      <p:sp>
        <p:nvSpPr>
          <p:cNvPr id="43" name="文本框 42"/>
          <p:cNvSpPr txBox="1"/>
          <p:nvPr>
            <p:custDataLst>
              <p:tags r:id="rId12"/>
            </p:custDataLst>
          </p:nvPr>
        </p:nvSpPr>
        <p:spPr>
          <a:xfrm>
            <a:off x="700405" y="3366135"/>
            <a:ext cx="2299970" cy="2805430"/>
          </a:xfrm>
          <a:prstGeom prst="rect">
            <a:avLst/>
          </a:prstGeom>
          <a:noFill/>
        </p:spPr>
        <p:txBody>
          <a:bodyPr wrap="square" bIns="0" rtlCol="0"/>
          <a:p>
            <a:pPr algn="l"/>
            <a:r>
              <a:rPr lang="zh-CN" altLang="en-US" sz="2000" spc="300">
                <a:solidFill>
                  <a:srgbClr val="FFFFFF"/>
                </a:solidFill>
                <a:uFillTx/>
                <a:latin typeface="思源黑体 CN Bold" panose="020B0800000000000000" charset="-122"/>
                <a:ea typeface="思源黑体 CN Bold" panose="020B0800000000000000" charset="-122"/>
              </a:rPr>
              <a:t>赋能</a:t>
            </a:r>
            <a:r>
              <a:rPr lang="zh-CN" altLang="en-US" sz="1600" spc="300">
                <a:solidFill>
                  <a:srgbClr val="FFFFFF"/>
                </a:solidFill>
                <a:uFillTx/>
                <a:latin typeface="思源黑体 CN Bold" panose="020B0800000000000000" charset="-122"/>
                <a:ea typeface="思源黑体 CN Bold" panose="020B0800000000000000" charset="-122"/>
              </a:rPr>
              <a:t>（empowerment)</a:t>
            </a:r>
            <a:r>
              <a:rPr lang="zh-CN" altLang="en-US" spc="300">
                <a:solidFill>
                  <a:srgbClr val="FFFFFF"/>
                </a:solidFill>
                <a:uFillTx/>
                <a:latin typeface="思源黑体 CN Bold" panose="020B0800000000000000" charset="-122"/>
                <a:ea typeface="思源黑体 CN Bold" panose="020B0800000000000000" charset="-122"/>
              </a:rPr>
              <a:t>原则： 相信儿童具有学习成长的能力，并鼓励其发挥这种能力，成人要相信儿童自身的能力，尊重儿童的想法。</a:t>
            </a:r>
            <a:endParaRPr lang="zh-CN" altLang="en-US" spc="300">
              <a:solidFill>
                <a:srgbClr val="FFFFFF"/>
              </a:solidFill>
              <a:uFillTx/>
              <a:latin typeface="思源黑体 CN Bold" panose="020B0800000000000000" charset="-122"/>
              <a:ea typeface="思源黑体 CN Bold" panose="020B0800000000000000" charset="-122"/>
            </a:endParaRPr>
          </a:p>
        </p:txBody>
      </p:sp>
      <p:sp>
        <p:nvSpPr>
          <p:cNvPr id="13" name="五边形 12"/>
          <p:cNvSpPr/>
          <p:nvPr>
            <p:custDataLst>
              <p:tags r:id="rId13"/>
            </p:custDataLst>
          </p:nvPr>
        </p:nvSpPr>
        <p:spPr>
          <a:xfrm rot="16200000">
            <a:off x="4233748" y="2673350"/>
            <a:ext cx="1260726" cy="945182"/>
          </a:xfrm>
          <a:prstGeom prst="homePlate">
            <a:avLst/>
          </a:prstGeom>
          <a:solidFill>
            <a:srgbClr val="58B6E5">
              <a:lumMod val="75000"/>
            </a:srgb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4" name="折角形 13"/>
          <p:cNvSpPr/>
          <p:nvPr>
            <p:custDataLst>
              <p:tags r:id="rId14"/>
            </p:custDataLst>
          </p:nvPr>
        </p:nvSpPr>
        <p:spPr>
          <a:xfrm>
            <a:off x="3402965" y="3328035"/>
            <a:ext cx="2712085" cy="3062605"/>
          </a:xfrm>
          <a:prstGeom prst="foldedCorner">
            <a:avLst>
              <a:gd name="adj" fmla="val 29602"/>
            </a:avLst>
          </a:prstGeom>
          <a:solidFill>
            <a:srgbClr val="58B6E5"/>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a:p>
        </p:txBody>
      </p:sp>
      <p:sp>
        <p:nvSpPr>
          <p:cNvPr id="16" name="文本框 15"/>
          <p:cNvSpPr txBox="1"/>
          <p:nvPr>
            <p:custDataLst>
              <p:tags r:id="rId15"/>
            </p:custDataLst>
          </p:nvPr>
        </p:nvSpPr>
        <p:spPr>
          <a:xfrm>
            <a:off x="4531157" y="2839464"/>
            <a:ext cx="665907" cy="525907"/>
          </a:xfrm>
          <a:prstGeom prst="rect">
            <a:avLst/>
          </a:prstGeom>
          <a:noFill/>
        </p:spPr>
        <p:txBody>
          <a:bodyPr wrap="square" rtlCol="0">
            <a:normAutofit/>
          </a:bodyPr>
          <a:p>
            <a:r>
              <a:rPr lang="en-US" altLang="zh-CN" sz="2400">
                <a:solidFill>
                  <a:srgbClr val="FFFFFF"/>
                </a:solidFill>
                <a:latin typeface="思源黑体 CN Bold" panose="020B0800000000000000" charset="-122"/>
                <a:ea typeface="思源黑体 CN Bold" panose="020B0800000000000000" charset="-122"/>
              </a:rPr>
              <a:t>02</a:t>
            </a:r>
            <a:endParaRPr lang="en-US" altLang="zh-CN" sz="2400">
              <a:solidFill>
                <a:srgbClr val="FFFFFF"/>
              </a:solidFill>
              <a:latin typeface="思源黑体 CN Bold" panose="020B0800000000000000" charset="-122"/>
              <a:ea typeface="思源黑体 CN Bold" panose="020B0800000000000000" charset="-122"/>
            </a:endParaRPr>
          </a:p>
        </p:txBody>
      </p:sp>
      <p:sp>
        <p:nvSpPr>
          <p:cNvPr id="21" name="文本框 20"/>
          <p:cNvSpPr txBox="1"/>
          <p:nvPr>
            <p:custDataLst>
              <p:tags r:id="rId16"/>
            </p:custDataLst>
          </p:nvPr>
        </p:nvSpPr>
        <p:spPr>
          <a:xfrm>
            <a:off x="3389630" y="3392170"/>
            <a:ext cx="2636520" cy="2904490"/>
          </a:xfrm>
          <a:prstGeom prst="rect">
            <a:avLst/>
          </a:prstGeom>
          <a:noFill/>
        </p:spPr>
        <p:txBody>
          <a:bodyPr wrap="square" bIns="0" rtlCol="0"/>
          <a:p>
            <a:pPr algn="ctr"/>
            <a:r>
              <a:rPr lang="zh-CN" altLang="en-US" spc="300">
                <a:solidFill>
                  <a:srgbClr val="FFFFFF"/>
                </a:solidFill>
                <a:uFillTx/>
                <a:latin typeface="思源黑体 CN Bold" panose="020B0800000000000000" charset="-122"/>
                <a:ea typeface="思源黑体 CN Bold" panose="020B0800000000000000" charset="-122"/>
              </a:rPr>
              <a:t>“人格的整体健全发展</a:t>
            </a:r>
            <a:r>
              <a:rPr lang="zh-CN" altLang="en-US" sz="1600" spc="300">
                <a:solidFill>
                  <a:srgbClr val="FFFFFF"/>
                </a:solidFill>
                <a:uFillTx/>
                <a:latin typeface="思源黑体 CN Bold" panose="020B0800000000000000" charset="-122"/>
                <a:ea typeface="思源黑体 CN Bold" panose="020B0800000000000000" charset="-122"/>
              </a:rPr>
              <a:t>”（holistic development)原则： 实施全面的教育，通过所有途径以保障儿童的学习和成长。学前教育不仅要尊重儿童独立的人格，不束缚儿童的成长，还要重视环境对儿童健康成长的重要作用。</a:t>
            </a:r>
            <a:endParaRPr lang="zh-CN" altLang="en-US" sz="1600" spc="300">
              <a:solidFill>
                <a:srgbClr val="FFFFFF"/>
              </a:solidFill>
              <a:uFillTx/>
              <a:latin typeface="思源黑体 CN Bold" panose="020B0800000000000000" charset="-122"/>
              <a:ea typeface="思源黑体 CN Bold" panose="020B0800000000000000" charset="-122"/>
            </a:endParaRPr>
          </a:p>
        </p:txBody>
      </p:sp>
    </p:spTree>
    <p:custDataLst>
      <p:tags r:id="rId17"/>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userDrawn="1"/>
        </p:nvSpPr>
        <p:spPr>
          <a:xfrm>
            <a:off x="-635" y="6581775"/>
            <a:ext cx="12251055" cy="309245"/>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0" name="文本框 99"/>
          <p:cNvSpPr txBox="1"/>
          <p:nvPr/>
        </p:nvSpPr>
        <p:spPr>
          <a:xfrm>
            <a:off x="594995" y="124460"/>
            <a:ext cx="10991850" cy="583565"/>
          </a:xfrm>
          <a:prstGeom prst="rect">
            <a:avLst/>
          </a:prstGeom>
          <a:noFill/>
          <a:ln w="9525">
            <a:noFill/>
          </a:ln>
        </p:spPr>
        <p:txBody>
          <a:bodyPr wrap="square">
            <a:spAutoFit/>
          </a:bodyPr>
          <a:p>
            <a:pPr indent="0"/>
            <a:r>
              <a:rPr sz="3200" b="1">
                <a:solidFill>
                  <a:schemeClr val="accent5">
                    <a:lumMod val="50000"/>
                  </a:schemeClr>
                </a:solidFill>
                <a:latin typeface="+mj-lt"/>
                <a:cs typeface="+mj-lt"/>
              </a:rPr>
              <a:t>二、 部分国家政府政策导向下的学前教育课程</a:t>
            </a:r>
            <a:endParaRPr sz="3200" b="1">
              <a:solidFill>
                <a:schemeClr val="accent5">
                  <a:lumMod val="50000"/>
                </a:schemeClr>
              </a:solidFill>
              <a:latin typeface="+mj-lt"/>
              <a:cs typeface="+mj-lt"/>
            </a:endParaRPr>
          </a:p>
        </p:txBody>
      </p:sp>
      <p:sp>
        <p:nvSpPr>
          <p:cNvPr id="6" name="文本框 5"/>
          <p:cNvSpPr txBox="1"/>
          <p:nvPr/>
        </p:nvSpPr>
        <p:spPr>
          <a:xfrm>
            <a:off x="11231245" y="3810000"/>
            <a:ext cx="309880" cy="368300"/>
          </a:xfrm>
          <a:prstGeom prst="rect">
            <a:avLst/>
          </a:prstGeom>
          <a:noFill/>
        </p:spPr>
        <p:txBody>
          <a:bodyPr wrap="none" rtlCol="0">
            <a:spAutoFit/>
          </a:bodyPr>
          <a:p>
            <a:endParaRPr lang="zh-CN" altLang="en-US"/>
          </a:p>
        </p:txBody>
      </p:sp>
      <p:sp>
        <p:nvSpPr>
          <p:cNvPr id="2" name="文本框 1"/>
          <p:cNvSpPr txBox="1"/>
          <p:nvPr/>
        </p:nvSpPr>
        <p:spPr>
          <a:xfrm>
            <a:off x="1091565" y="974725"/>
            <a:ext cx="8464550" cy="460375"/>
          </a:xfrm>
          <a:prstGeom prst="rect">
            <a:avLst/>
          </a:prstGeom>
          <a:noFill/>
          <a:ln w="9525">
            <a:noFill/>
          </a:ln>
        </p:spPr>
        <p:txBody>
          <a:bodyPr wrap="square">
            <a:spAutoFit/>
          </a:bodyPr>
          <a:p>
            <a:pPr indent="0"/>
            <a:r>
              <a:rPr sz="2400" b="1">
                <a:solidFill>
                  <a:schemeClr val="accent5">
                    <a:lumMod val="75000"/>
                  </a:schemeClr>
                </a:solidFill>
              </a:rPr>
              <a:t>（四） 日本的学前教育课程</a:t>
            </a:r>
            <a:endParaRPr sz="2400" b="1">
              <a:solidFill>
                <a:schemeClr val="accent5">
                  <a:lumMod val="75000"/>
                </a:schemeClr>
              </a:solidFill>
            </a:endParaRPr>
          </a:p>
        </p:txBody>
      </p:sp>
      <p:sp>
        <p:nvSpPr>
          <p:cNvPr id="3" name="文本框 2"/>
          <p:cNvSpPr txBox="1"/>
          <p:nvPr/>
        </p:nvSpPr>
        <p:spPr>
          <a:xfrm>
            <a:off x="1366520" y="1871345"/>
            <a:ext cx="9745980" cy="3646170"/>
          </a:xfrm>
          <a:prstGeom prst="rect">
            <a:avLst/>
          </a:prstGeom>
          <a:noFill/>
          <a:ln w="9525">
            <a:noFill/>
          </a:ln>
        </p:spPr>
        <p:txBody>
          <a:bodyPr wrap="square">
            <a:spAutoFit/>
          </a:bodyPr>
          <a:p>
            <a:pPr marL="0" indent="0" algn="l" fontAlgn="auto">
              <a:lnSpc>
                <a:spcPct val="150000"/>
              </a:lnSpc>
            </a:pPr>
            <a:r>
              <a:rPr sz="2200" b="0">
                <a:solidFill>
                  <a:schemeClr val="tx1"/>
                </a:solidFill>
              </a:rPr>
              <a:t> </a:t>
            </a:r>
            <a:r>
              <a:rPr lang="zh-CN" sz="2200" b="0">
                <a:solidFill>
                  <a:schemeClr val="tx1"/>
                </a:solidFill>
              </a:rPr>
              <a:t>日本学前教育</a:t>
            </a:r>
            <a:r>
              <a:rPr sz="2200" b="0">
                <a:solidFill>
                  <a:schemeClr val="tx1"/>
                </a:solidFill>
              </a:rPr>
              <a:t>主要得益于日本政府以立法的形式把学前教育纳入国民教育体系中，用行政的手段不断调整国家有关政策以保障学前教育的发展。</a:t>
            </a:r>
            <a:endParaRPr sz="2200" b="0">
              <a:solidFill>
                <a:schemeClr val="tx1"/>
              </a:solidFill>
            </a:endParaRPr>
          </a:p>
          <a:p>
            <a:pPr marL="0" indent="0" algn="l" fontAlgn="auto">
              <a:lnSpc>
                <a:spcPct val="150000"/>
              </a:lnSpc>
            </a:pPr>
            <a:endParaRPr sz="2200" b="0">
              <a:solidFill>
                <a:schemeClr val="tx1"/>
              </a:solidFill>
            </a:endParaRPr>
          </a:p>
          <a:p>
            <a:pPr marL="0" indent="0" algn="l" fontAlgn="auto">
              <a:lnSpc>
                <a:spcPct val="150000"/>
              </a:lnSpc>
            </a:pPr>
            <a:r>
              <a:rPr sz="2200" b="0">
                <a:solidFill>
                  <a:schemeClr val="tx1"/>
                </a:solidFill>
              </a:rPr>
              <a:t>自1964年至1991年，日本参议院文教委员会通过曾三次通过了《学前教育振兴计划》，把学前教育作为人才培养的基础环节，以提高幼儿入园率为落脚点，彻底改变了以往家庭和社会不重视学前教育的观念，有力地促进了日本学前教育事业的发展。</a:t>
            </a:r>
            <a:endParaRPr sz="2200" b="0">
              <a:solidFill>
                <a:schemeClr val="tx1"/>
              </a:solidFill>
            </a:endParaRPr>
          </a:p>
        </p:txBody>
      </p:sp>
    </p:spTree>
    <p:custDataLst>
      <p:tags r:id="rId1"/>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userDrawn="1"/>
        </p:nvSpPr>
        <p:spPr>
          <a:xfrm>
            <a:off x="-635" y="6581775"/>
            <a:ext cx="12251055" cy="309245"/>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0" name="文本框 99"/>
          <p:cNvSpPr txBox="1"/>
          <p:nvPr/>
        </p:nvSpPr>
        <p:spPr>
          <a:xfrm>
            <a:off x="594995" y="124460"/>
            <a:ext cx="10991850" cy="583565"/>
          </a:xfrm>
          <a:prstGeom prst="rect">
            <a:avLst/>
          </a:prstGeom>
          <a:noFill/>
          <a:ln w="9525">
            <a:noFill/>
          </a:ln>
        </p:spPr>
        <p:txBody>
          <a:bodyPr wrap="square">
            <a:spAutoFit/>
          </a:bodyPr>
          <a:p>
            <a:pPr indent="0"/>
            <a:r>
              <a:rPr sz="3200" b="1">
                <a:solidFill>
                  <a:schemeClr val="accent5">
                    <a:lumMod val="50000"/>
                  </a:schemeClr>
                </a:solidFill>
                <a:latin typeface="+mj-lt"/>
                <a:cs typeface="+mj-lt"/>
              </a:rPr>
              <a:t>二、 部分国家政府政策导向下的学前教育课程</a:t>
            </a:r>
            <a:endParaRPr sz="3200" b="1">
              <a:solidFill>
                <a:schemeClr val="accent5">
                  <a:lumMod val="50000"/>
                </a:schemeClr>
              </a:solidFill>
              <a:latin typeface="+mj-lt"/>
              <a:cs typeface="+mj-lt"/>
            </a:endParaRPr>
          </a:p>
        </p:txBody>
      </p:sp>
      <p:sp>
        <p:nvSpPr>
          <p:cNvPr id="6" name="文本框 5"/>
          <p:cNvSpPr txBox="1"/>
          <p:nvPr/>
        </p:nvSpPr>
        <p:spPr>
          <a:xfrm>
            <a:off x="11231245" y="3810000"/>
            <a:ext cx="309880" cy="368300"/>
          </a:xfrm>
          <a:prstGeom prst="rect">
            <a:avLst/>
          </a:prstGeom>
          <a:noFill/>
        </p:spPr>
        <p:txBody>
          <a:bodyPr wrap="none" rtlCol="0">
            <a:spAutoFit/>
          </a:bodyPr>
          <a:p>
            <a:endParaRPr lang="zh-CN" altLang="en-US"/>
          </a:p>
        </p:txBody>
      </p:sp>
      <p:sp>
        <p:nvSpPr>
          <p:cNvPr id="2" name="文本框 1"/>
          <p:cNvSpPr txBox="1"/>
          <p:nvPr/>
        </p:nvSpPr>
        <p:spPr>
          <a:xfrm>
            <a:off x="1091565" y="974725"/>
            <a:ext cx="8464550" cy="460375"/>
          </a:xfrm>
          <a:prstGeom prst="rect">
            <a:avLst/>
          </a:prstGeom>
          <a:noFill/>
          <a:ln w="9525">
            <a:noFill/>
          </a:ln>
        </p:spPr>
        <p:txBody>
          <a:bodyPr wrap="square">
            <a:spAutoFit/>
          </a:bodyPr>
          <a:p>
            <a:pPr indent="0"/>
            <a:r>
              <a:rPr sz="2400" b="1">
                <a:solidFill>
                  <a:schemeClr val="accent5">
                    <a:lumMod val="75000"/>
                  </a:schemeClr>
                </a:solidFill>
              </a:rPr>
              <a:t>（四） 日本的学前教育课程</a:t>
            </a:r>
            <a:endParaRPr sz="2400" b="1">
              <a:solidFill>
                <a:schemeClr val="accent5">
                  <a:lumMod val="75000"/>
                </a:schemeClr>
              </a:solidFill>
            </a:endParaRPr>
          </a:p>
        </p:txBody>
      </p:sp>
      <p:sp>
        <p:nvSpPr>
          <p:cNvPr id="3" name="文本框 2"/>
          <p:cNvSpPr txBox="1"/>
          <p:nvPr/>
        </p:nvSpPr>
        <p:spPr>
          <a:xfrm>
            <a:off x="1366520" y="1871345"/>
            <a:ext cx="9745980" cy="2861310"/>
          </a:xfrm>
          <a:prstGeom prst="rect">
            <a:avLst/>
          </a:prstGeom>
          <a:noFill/>
          <a:ln w="9525">
            <a:noFill/>
          </a:ln>
        </p:spPr>
        <p:txBody>
          <a:bodyPr wrap="square">
            <a:spAutoFit/>
          </a:bodyPr>
          <a:p>
            <a:pPr marL="0" indent="0" algn="l" fontAlgn="auto">
              <a:lnSpc>
                <a:spcPct val="150000"/>
              </a:lnSpc>
            </a:pPr>
            <a:r>
              <a:rPr sz="2400" b="0">
                <a:solidFill>
                  <a:schemeClr val="tx1"/>
                </a:solidFill>
              </a:rPr>
              <a:t>   2006年</a:t>
            </a:r>
            <a:r>
              <a:rPr lang="zh-CN" sz="2400" b="0">
                <a:solidFill>
                  <a:schemeClr val="tx1"/>
                </a:solidFill>
                <a:ea typeface="宋体" charset="0"/>
              </a:rPr>
              <a:t>，</a:t>
            </a:r>
            <a:r>
              <a:rPr sz="2400" b="0">
                <a:solidFill>
                  <a:schemeClr val="tx1"/>
                </a:solidFill>
              </a:rPr>
              <a:t>文部科学省公布了为期5年新的《幼儿教育振兴行动计划》</a:t>
            </a:r>
            <a:r>
              <a:rPr lang="zh-CN" sz="2400" b="0">
                <a:solidFill>
                  <a:schemeClr val="tx1"/>
                </a:solidFill>
                <a:ea typeface="宋体" charset="0"/>
              </a:rPr>
              <a:t>。</a:t>
            </a:r>
            <a:endParaRPr lang="zh-CN" sz="2400" b="0">
              <a:solidFill>
                <a:schemeClr val="tx1"/>
              </a:solidFill>
              <a:ea typeface="宋体" charset="0"/>
            </a:endParaRPr>
          </a:p>
          <a:p>
            <a:pPr marL="0" indent="0" algn="l" fontAlgn="auto">
              <a:lnSpc>
                <a:spcPct val="150000"/>
              </a:lnSpc>
            </a:pPr>
            <a:endParaRPr lang="zh-CN" sz="2400" b="0">
              <a:solidFill>
                <a:schemeClr val="tx1"/>
              </a:solidFill>
              <a:ea typeface="宋体" charset="0"/>
            </a:endParaRPr>
          </a:p>
          <a:p>
            <a:pPr marL="0" indent="0" algn="l" fontAlgn="auto">
              <a:lnSpc>
                <a:spcPct val="150000"/>
              </a:lnSpc>
            </a:pPr>
            <a:r>
              <a:rPr lang="zh-CN" sz="2400" b="0">
                <a:solidFill>
                  <a:schemeClr val="tx1"/>
                </a:solidFill>
                <a:ea typeface="宋体" charset="0"/>
              </a:rPr>
              <a:t>日本的学前教育有其运行特点，一个幼儿，一般只在幼儿园生活半天，在两三个小时中，教师主要关注幼儿在幼儿园集体生活中幼儿的社会性发展，让幼儿在游戏为主的活动中得到发展。</a:t>
            </a:r>
            <a:endParaRPr lang="zh-CN" sz="2400" b="0">
              <a:solidFill>
                <a:schemeClr val="tx1"/>
              </a:solidFill>
              <a:ea typeface="宋体" charset="0"/>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3988753" y="2267585"/>
            <a:ext cx="6286500" cy="1938020"/>
          </a:xfrm>
          <a:prstGeom prst="rect">
            <a:avLst/>
          </a:prstGeom>
        </p:spPr>
        <p:txBody>
          <a:bodyPr wrap="none">
            <a:spAutoFit/>
          </a:bodyPr>
          <a:lstStyle/>
          <a:p>
            <a:pPr marL="0" marR="0" lvl="0" indent="0" algn="ctr" defTabSz="914400" rtl="0" fontAlgn="auto">
              <a:lnSpc>
                <a:spcPct val="150000"/>
              </a:lnSpc>
              <a:spcBef>
                <a:spcPts val="0"/>
              </a:spcBef>
              <a:spcAft>
                <a:spcPts val="0"/>
              </a:spcAft>
              <a:buClrTx/>
              <a:buSzTx/>
              <a:buFontTx/>
              <a:buNone/>
              <a:defRPr/>
            </a:pPr>
            <a:r>
              <a:rPr kumimoji="0" sz="4000" b="1" i="0" u="none" strike="noStrike" kern="1200" cap="none" spc="0" normalizeH="0" baseline="0" noProof="0" dirty="0">
                <a:ln>
                  <a:noFill/>
                </a:ln>
                <a:solidFill>
                  <a:schemeClr val="accent1">
                    <a:lumMod val="50000"/>
                  </a:schemeClr>
                </a:solidFill>
                <a:effectLst/>
                <a:uLnTx/>
                <a:uFillTx/>
                <a:latin typeface="黑体" charset="0"/>
                <a:ea typeface="黑体" charset="0"/>
                <a:cs typeface="Times New Roman" panose="02020603050405020304" pitchFamily="18" charset="0"/>
              </a:rPr>
              <a:t>世界上部分政府政策导向下</a:t>
            </a:r>
            <a:endParaRPr kumimoji="0" sz="4000" b="1" i="0" u="none" strike="noStrike" kern="1200" cap="none" spc="0" normalizeH="0" baseline="0" noProof="0" dirty="0">
              <a:ln>
                <a:noFill/>
              </a:ln>
              <a:solidFill>
                <a:schemeClr val="accent1">
                  <a:lumMod val="50000"/>
                </a:schemeClr>
              </a:solidFill>
              <a:effectLst/>
              <a:uLnTx/>
              <a:uFillTx/>
              <a:latin typeface="黑体" charset="0"/>
              <a:ea typeface="黑体" charset="0"/>
              <a:cs typeface="Times New Roman" panose="02020603050405020304" pitchFamily="18" charset="0"/>
            </a:endParaRPr>
          </a:p>
          <a:p>
            <a:pPr marL="0" marR="0" lvl="0" indent="0" algn="ctr" defTabSz="914400" rtl="0" fontAlgn="auto">
              <a:lnSpc>
                <a:spcPct val="150000"/>
              </a:lnSpc>
              <a:spcBef>
                <a:spcPts val="0"/>
              </a:spcBef>
              <a:spcAft>
                <a:spcPts val="0"/>
              </a:spcAft>
              <a:buClrTx/>
              <a:buSzTx/>
              <a:buFontTx/>
              <a:buNone/>
              <a:defRPr/>
            </a:pPr>
            <a:r>
              <a:rPr kumimoji="0" sz="4000" b="1" i="0" u="none" strike="noStrike" kern="1200" cap="none" spc="0" normalizeH="0" baseline="0" noProof="0" dirty="0">
                <a:ln>
                  <a:noFill/>
                </a:ln>
                <a:solidFill>
                  <a:schemeClr val="accent1">
                    <a:lumMod val="50000"/>
                  </a:schemeClr>
                </a:solidFill>
                <a:effectLst/>
                <a:uLnTx/>
                <a:uFillTx/>
                <a:latin typeface="黑体" charset="0"/>
                <a:ea typeface="黑体" charset="0"/>
                <a:cs typeface="Times New Roman" panose="02020603050405020304" pitchFamily="18" charset="0"/>
              </a:rPr>
              <a:t>的学前教育课程</a:t>
            </a:r>
            <a:endParaRPr kumimoji="0" sz="4000" b="1" i="0" u="none" strike="noStrike" kern="1200" cap="none" spc="0" normalizeH="0" baseline="0" noProof="0" dirty="0">
              <a:ln>
                <a:noFill/>
              </a:ln>
              <a:solidFill>
                <a:schemeClr val="accent1">
                  <a:lumMod val="50000"/>
                </a:schemeClr>
              </a:solidFill>
              <a:effectLst/>
              <a:uLnTx/>
              <a:uFillTx/>
              <a:latin typeface="黑体" charset="0"/>
              <a:ea typeface="黑体" charset="0"/>
              <a:cs typeface="Times New Roman" panose="02020603050405020304" pitchFamily="18" charset="0"/>
            </a:endParaRPr>
          </a:p>
        </p:txBody>
      </p:sp>
      <p:sp>
        <p:nvSpPr>
          <p:cNvPr id="2" name="圆角矩形 1"/>
          <p:cNvSpPr/>
          <p:nvPr>
            <p:custDataLst>
              <p:tags r:id="rId1"/>
            </p:custDataLst>
          </p:nvPr>
        </p:nvSpPr>
        <p:spPr>
          <a:xfrm>
            <a:off x="-845819" y="2424430"/>
            <a:ext cx="4305300" cy="1583267"/>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p>
            <a:pPr algn="ctr" eaLnBrk="1" fontAlgn="auto" hangingPunct="1">
              <a:spcBef>
                <a:spcPts val="0"/>
              </a:spcBef>
              <a:spcAft>
                <a:spcPts val="0"/>
              </a:spcAft>
            </a:pPr>
            <a:endParaRPr lang="zh-CN" altLang="en-US" sz="1800" dirty="0"/>
          </a:p>
        </p:txBody>
      </p:sp>
      <p:sp>
        <p:nvSpPr>
          <p:cNvPr id="3" name="文本框 2"/>
          <p:cNvSpPr txBox="1"/>
          <p:nvPr/>
        </p:nvSpPr>
        <p:spPr>
          <a:xfrm>
            <a:off x="138430" y="2832735"/>
            <a:ext cx="3080385" cy="922020"/>
          </a:xfrm>
          <a:prstGeom prst="rect">
            <a:avLst/>
          </a:prstGeom>
          <a:noFill/>
        </p:spPr>
        <p:txBody>
          <a:bodyPr wrap="square" rtlCol="0" anchor="t">
            <a:spAutoFit/>
          </a:bodyPr>
          <a:p>
            <a:pPr algn="r"/>
            <a:r>
              <a:rPr lang="zh-CN" altLang="en-US" sz="5400" b="1">
                <a:solidFill>
                  <a:schemeClr val="bg1"/>
                </a:solidFill>
                <a:sym typeface="+mn-ea"/>
              </a:rPr>
              <a:t>第一节</a:t>
            </a:r>
            <a:endParaRPr lang="zh-CN" altLang="en-US" sz="5400" b="1">
              <a:solidFill>
                <a:schemeClr val="bg1"/>
              </a:solidFill>
              <a:sym typeface="+mn-ea"/>
            </a:endParaRPr>
          </a:p>
        </p:txBody>
      </p:sp>
    </p:spTree>
    <p:custDataLst>
      <p:tags r:id="rId2"/>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3799841" y="2279650"/>
            <a:ext cx="5217795" cy="2122805"/>
          </a:xfrm>
          <a:prstGeom prst="rect">
            <a:avLst/>
          </a:prstGeom>
        </p:spPr>
        <p:txBody>
          <a:bodyPr wrap="none">
            <a:spAutoFit/>
          </a:bodyPr>
          <a:lstStyle/>
          <a:p>
            <a:pPr marL="0" marR="0" lvl="0" indent="0" algn="ctr" defTabSz="914400" rtl="0" fontAlgn="auto">
              <a:lnSpc>
                <a:spcPct val="150000"/>
              </a:lnSpc>
              <a:spcBef>
                <a:spcPts val="0"/>
              </a:spcBef>
              <a:spcAft>
                <a:spcPts val="0"/>
              </a:spcAft>
              <a:buClrTx/>
              <a:buSzTx/>
              <a:buFontTx/>
              <a:buNone/>
              <a:defRPr/>
            </a:pPr>
            <a:r>
              <a:rPr kumimoji="0" sz="4400" b="1" i="0" u="none" strike="noStrike" kern="1200" cap="none" spc="0" normalizeH="0" baseline="0" noProof="0" dirty="0">
                <a:ln>
                  <a:noFill/>
                </a:ln>
                <a:solidFill>
                  <a:schemeClr val="accent1">
                    <a:lumMod val="50000"/>
                  </a:schemeClr>
                </a:solidFill>
                <a:effectLst/>
                <a:uLnTx/>
                <a:uFillTx/>
                <a:latin typeface="黑体" charset="0"/>
                <a:ea typeface="黑体" charset="0"/>
                <a:cs typeface="Times New Roman" panose="02020603050405020304" pitchFamily="18" charset="0"/>
              </a:rPr>
              <a:t>国际上学术导向下的</a:t>
            </a:r>
            <a:endParaRPr kumimoji="0" sz="4400" b="1" i="0" u="none" strike="noStrike" kern="1200" cap="none" spc="0" normalizeH="0" baseline="0" noProof="0" dirty="0">
              <a:ln>
                <a:noFill/>
              </a:ln>
              <a:solidFill>
                <a:schemeClr val="accent1">
                  <a:lumMod val="50000"/>
                </a:schemeClr>
              </a:solidFill>
              <a:effectLst/>
              <a:uLnTx/>
              <a:uFillTx/>
              <a:latin typeface="黑体" charset="0"/>
              <a:ea typeface="黑体" charset="0"/>
              <a:cs typeface="Times New Roman" panose="02020603050405020304" pitchFamily="18" charset="0"/>
            </a:endParaRPr>
          </a:p>
          <a:p>
            <a:pPr marL="0" marR="0" lvl="0" indent="0" algn="ctr" defTabSz="914400" rtl="0" fontAlgn="auto">
              <a:lnSpc>
                <a:spcPct val="150000"/>
              </a:lnSpc>
              <a:spcBef>
                <a:spcPts val="0"/>
              </a:spcBef>
              <a:spcAft>
                <a:spcPts val="0"/>
              </a:spcAft>
              <a:buClrTx/>
              <a:buSzTx/>
              <a:buFontTx/>
              <a:buNone/>
              <a:defRPr/>
            </a:pPr>
            <a:r>
              <a:rPr kumimoji="0" sz="4400" b="1" i="0" u="none" strike="noStrike" kern="1200" cap="none" spc="0" normalizeH="0" baseline="0" noProof="0" dirty="0">
                <a:ln>
                  <a:noFill/>
                </a:ln>
                <a:solidFill>
                  <a:schemeClr val="accent1">
                    <a:lumMod val="50000"/>
                  </a:schemeClr>
                </a:solidFill>
                <a:effectLst/>
                <a:uLnTx/>
                <a:uFillTx/>
                <a:latin typeface="黑体" charset="0"/>
                <a:ea typeface="黑体" charset="0"/>
                <a:cs typeface="Times New Roman" panose="02020603050405020304" pitchFamily="18" charset="0"/>
              </a:rPr>
              <a:t>学前教育课程</a:t>
            </a:r>
            <a:endParaRPr kumimoji="0" sz="4400" b="1" i="0" u="none" strike="noStrike" kern="1200" cap="none" spc="0" normalizeH="0" baseline="0" noProof="0" dirty="0">
              <a:ln>
                <a:noFill/>
              </a:ln>
              <a:solidFill>
                <a:schemeClr val="accent1">
                  <a:lumMod val="50000"/>
                </a:schemeClr>
              </a:solidFill>
              <a:effectLst/>
              <a:uLnTx/>
              <a:uFillTx/>
              <a:latin typeface="黑体" charset="0"/>
              <a:ea typeface="黑体" charset="0"/>
              <a:cs typeface="Times New Roman" panose="02020603050405020304" pitchFamily="18" charset="0"/>
            </a:endParaRPr>
          </a:p>
        </p:txBody>
      </p:sp>
      <p:sp>
        <p:nvSpPr>
          <p:cNvPr id="2" name="圆角矩形 1"/>
          <p:cNvSpPr/>
          <p:nvPr>
            <p:custDataLst>
              <p:tags r:id="rId1"/>
            </p:custDataLst>
          </p:nvPr>
        </p:nvSpPr>
        <p:spPr>
          <a:xfrm>
            <a:off x="-845819" y="2424430"/>
            <a:ext cx="4305300" cy="1583267"/>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p>
            <a:pPr algn="ctr" eaLnBrk="1" fontAlgn="auto" hangingPunct="1">
              <a:spcBef>
                <a:spcPts val="0"/>
              </a:spcBef>
              <a:spcAft>
                <a:spcPts val="0"/>
              </a:spcAft>
            </a:pPr>
            <a:endParaRPr lang="zh-CN" altLang="en-US" sz="1800" dirty="0"/>
          </a:p>
        </p:txBody>
      </p:sp>
      <p:sp>
        <p:nvSpPr>
          <p:cNvPr id="3" name="文本框 2"/>
          <p:cNvSpPr txBox="1"/>
          <p:nvPr/>
        </p:nvSpPr>
        <p:spPr>
          <a:xfrm>
            <a:off x="138430" y="2832735"/>
            <a:ext cx="3080385" cy="922020"/>
          </a:xfrm>
          <a:prstGeom prst="rect">
            <a:avLst/>
          </a:prstGeom>
          <a:noFill/>
        </p:spPr>
        <p:txBody>
          <a:bodyPr wrap="square" rtlCol="0" anchor="t">
            <a:spAutoFit/>
          </a:bodyPr>
          <a:p>
            <a:pPr algn="r"/>
            <a:r>
              <a:rPr lang="zh-CN" altLang="en-US" sz="5400" b="1">
                <a:solidFill>
                  <a:schemeClr val="bg1"/>
                </a:solidFill>
                <a:sym typeface="+mn-ea"/>
              </a:rPr>
              <a:t>第</a:t>
            </a:r>
            <a:r>
              <a:rPr lang="zh-CN" altLang="en-US" sz="5400" b="1">
                <a:solidFill>
                  <a:schemeClr val="bg1"/>
                </a:solidFill>
                <a:sym typeface="+mn-ea"/>
              </a:rPr>
              <a:t>二节</a:t>
            </a:r>
            <a:endParaRPr lang="zh-CN" altLang="en-US" sz="5400" b="1">
              <a:solidFill>
                <a:schemeClr val="bg1"/>
              </a:solidFill>
              <a:sym typeface="+mn-ea"/>
            </a:endParaRPr>
          </a:p>
        </p:txBody>
      </p:sp>
    </p:spTree>
    <p:custDataLst>
      <p:tags r:id="rId2"/>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594995" y="124460"/>
            <a:ext cx="10991850" cy="583565"/>
          </a:xfrm>
          <a:prstGeom prst="rect">
            <a:avLst/>
          </a:prstGeom>
          <a:noFill/>
          <a:ln w="9525">
            <a:noFill/>
          </a:ln>
        </p:spPr>
        <p:txBody>
          <a:bodyPr wrap="square">
            <a:spAutoFit/>
          </a:bodyPr>
          <a:p>
            <a:pPr indent="0"/>
            <a:r>
              <a:rPr sz="3200" b="1">
                <a:solidFill>
                  <a:schemeClr val="accent5">
                    <a:lumMod val="50000"/>
                  </a:schemeClr>
                </a:solidFill>
                <a:latin typeface="+mj-lt"/>
                <a:cs typeface="+mj-lt"/>
              </a:rPr>
              <a:t>一、 学前教育课程、课程模式和课程架构</a:t>
            </a:r>
            <a:endParaRPr sz="3200" b="1">
              <a:solidFill>
                <a:schemeClr val="accent5">
                  <a:lumMod val="50000"/>
                </a:schemeClr>
              </a:solidFill>
              <a:latin typeface="+mj-lt"/>
              <a:cs typeface="+mj-lt"/>
            </a:endParaRPr>
          </a:p>
        </p:txBody>
      </p:sp>
      <p:sp>
        <p:nvSpPr>
          <p:cNvPr id="6" name="文本框 5"/>
          <p:cNvSpPr txBox="1"/>
          <p:nvPr/>
        </p:nvSpPr>
        <p:spPr>
          <a:xfrm>
            <a:off x="1091565" y="974725"/>
            <a:ext cx="8464550" cy="460375"/>
          </a:xfrm>
          <a:prstGeom prst="rect">
            <a:avLst/>
          </a:prstGeom>
          <a:noFill/>
          <a:ln w="9525">
            <a:noFill/>
          </a:ln>
        </p:spPr>
        <p:txBody>
          <a:bodyPr wrap="square">
            <a:spAutoFit/>
          </a:bodyPr>
          <a:p>
            <a:pPr indent="0"/>
            <a:r>
              <a:rPr sz="2400" b="1">
                <a:solidFill>
                  <a:schemeClr val="accent5">
                    <a:lumMod val="75000"/>
                  </a:schemeClr>
                </a:solidFill>
              </a:rPr>
              <a:t>（一） 学前教育课程、课程模式和课程架构的界定</a:t>
            </a:r>
            <a:endParaRPr sz="2400" b="1">
              <a:solidFill>
                <a:schemeClr val="accent5">
                  <a:lumMod val="75000"/>
                </a:schemeClr>
              </a:solidFill>
            </a:endParaRPr>
          </a:p>
        </p:txBody>
      </p:sp>
      <p:sp>
        <p:nvSpPr>
          <p:cNvPr id="7" name="文本框 6"/>
          <p:cNvSpPr txBox="1"/>
          <p:nvPr/>
        </p:nvSpPr>
        <p:spPr>
          <a:xfrm>
            <a:off x="1159510" y="1717040"/>
            <a:ext cx="9493885" cy="4523105"/>
          </a:xfrm>
          <a:prstGeom prst="rect">
            <a:avLst/>
          </a:prstGeom>
          <a:noFill/>
          <a:ln w="9525">
            <a:noFill/>
          </a:ln>
        </p:spPr>
        <p:txBody>
          <a:bodyPr wrap="square">
            <a:spAutoFit/>
          </a:bodyPr>
          <a:p>
            <a:pPr marL="0" indent="0" algn="l" fontAlgn="auto">
              <a:lnSpc>
                <a:spcPct val="150000"/>
              </a:lnSpc>
            </a:pPr>
            <a:r>
              <a:rPr lang="zh-CN" sz="2400" b="0">
                <a:solidFill>
                  <a:schemeClr val="accent2">
                    <a:lumMod val="75000"/>
                  </a:schemeClr>
                </a:solidFill>
                <a:cs typeface="宋体" charset="0"/>
              </a:rPr>
              <a:t>学前教育课程</a:t>
            </a:r>
            <a:r>
              <a:rPr lang="zh-CN" sz="2400" b="0">
                <a:cs typeface="宋体" charset="0"/>
              </a:rPr>
              <a:t>：</a:t>
            </a:r>
            <a:r>
              <a:rPr lang="zh-CN" sz="2200" b="0">
                <a:cs typeface="宋体" charset="0"/>
              </a:rPr>
              <a:t>是一个教育方案或计划，它包含理念的陈述，也关注教育计划的编制和实施过程。</a:t>
            </a:r>
            <a:endParaRPr lang="zh-CN" sz="2400" b="0">
              <a:cs typeface="宋体" charset="0"/>
            </a:endParaRPr>
          </a:p>
          <a:p>
            <a:pPr marL="0" indent="0" algn="l" fontAlgn="auto">
              <a:lnSpc>
                <a:spcPct val="150000"/>
              </a:lnSpc>
            </a:pPr>
            <a:endParaRPr lang="zh-CN" altLang="en-US" sz="500">
              <a:solidFill>
                <a:schemeClr val="accent2">
                  <a:lumMod val="75000"/>
                </a:schemeClr>
              </a:solidFill>
            </a:endParaRPr>
          </a:p>
          <a:p>
            <a:pPr marL="0" indent="0" algn="l" fontAlgn="auto">
              <a:lnSpc>
                <a:spcPct val="150000"/>
              </a:lnSpc>
            </a:pPr>
            <a:r>
              <a:rPr lang="zh-CN" altLang="en-US" sz="2400">
                <a:solidFill>
                  <a:schemeClr val="accent2">
                    <a:lumMod val="75000"/>
                  </a:schemeClr>
                </a:solidFill>
              </a:rPr>
              <a:t>课程模式是教育方案</a:t>
            </a:r>
            <a:r>
              <a:rPr lang="zh-CN" altLang="en-US" sz="2400"/>
              <a:t>：</a:t>
            </a:r>
            <a:r>
              <a:rPr lang="zh-CN" altLang="en-US" sz="2200"/>
              <a:t>不同于一般的教育方案。它是一个对教育目的、管理政策以及课程内容和方法进行理想化的理性结构，它能为教育思想和理念转化为教育实践提供样板。</a:t>
            </a:r>
            <a:endParaRPr lang="zh-CN" altLang="en-US" sz="2400"/>
          </a:p>
          <a:p>
            <a:pPr marL="0" indent="0" algn="l" fontAlgn="auto">
              <a:lnSpc>
                <a:spcPct val="150000"/>
              </a:lnSpc>
            </a:pPr>
            <a:endParaRPr lang="zh-CN" altLang="en-US" sz="500"/>
          </a:p>
          <a:p>
            <a:pPr marL="0" indent="0" algn="l" fontAlgn="auto">
              <a:lnSpc>
                <a:spcPct val="150000"/>
              </a:lnSpc>
            </a:pPr>
            <a:r>
              <a:rPr lang="zh-CN" altLang="en-US" sz="2400">
                <a:solidFill>
                  <a:schemeClr val="accent2">
                    <a:lumMod val="75000"/>
                  </a:schemeClr>
                </a:solidFill>
              </a:rPr>
              <a:t>课程架构</a:t>
            </a:r>
            <a:r>
              <a:rPr lang="zh-CN" altLang="en-US" sz="2400"/>
              <a:t>：</a:t>
            </a:r>
            <a:r>
              <a:rPr lang="zh-CN" altLang="en-US" sz="2200"/>
              <a:t>更多关注的是教育理念的陈述以及较为宏观层面上对课程编制的思考；课程架构能给予课程决策者在课程编制和教师在课程实施中以一般意义上的指导。</a:t>
            </a:r>
            <a:endParaRPr lang="zh-CN" altLang="en-US" sz="2200"/>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594995" y="124460"/>
            <a:ext cx="10991850" cy="583565"/>
          </a:xfrm>
          <a:prstGeom prst="rect">
            <a:avLst/>
          </a:prstGeom>
          <a:noFill/>
          <a:ln w="9525">
            <a:noFill/>
          </a:ln>
        </p:spPr>
        <p:txBody>
          <a:bodyPr wrap="square">
            <a:spAutoFit/>
          </a:bodyPr>
          <a:p>
            <a:pPr indent="0"/>
            <a:r>
              <a:rPr sz="3200" b="1">
                <a:solidFill>
                  <a:schemeClr val="bg1"/>
                </a:solidFill>
                <a:latin typeface="+mj-lt"/>
                <a:cs typeface="+mj-lt"/>
              </a:rPr>
              <a:t>一、 学前教育课程、课程模式和课程架构</a:t>
            </a:r>
            <a:endParaRPr sz="3200" b="1">
              <a:solidFill>
                <a:schemeClr val="bg1"/>
              </a:solidFill>
              <a:latin typeface="+mj-lt"/>
              <a:cs typeface="+mj-lt"/>
            </a:endParaRPr>
          </a:p>
        </p:txBody>
      </p:sp>
      <p:sp>
        <p:nvSpPr>
          <p:cNvPr id="10" name="文本框 9"/>
          <p:cNvSpPr txBox="1"/>
          <p:nvPr/>
        </p:nvSpPr>
        <p:spPr>
          <a:xfrm>
            <a:off x="1079500" y="950595"/>
            <a:ext cx="9697085" cy="460375"/>
          </a:xfrm>
          <a:prstGeom prst="rect">
            <a:avLst/>
          </a:prstGeom>
          <a:noFill/>
          <a:ln w="9525">
            <a:noFill/>
          </a:ln>
        </p:spPr>
        <p:txBody>
          <a:bodyPr wrap="square">
            <a:spAutoFit/>
          </a:bodyPr>
          <a:p>
            <a:pPr indent="0"/>
            <a:r>
              <a:rPr sz="2400" b="1">
                <a:solidFill>
                  <a:schemeClr val="accent5">
                    <a:lumMod val="75000"/>
                  </a:schemeClr>
                </a:solidFill>
              </a:rPr>
              <a:t>（二） 以学术为导向的学前教育课程、课程模式和课程架构的概述</a:t>
            </a:r>
            <a:endParaRPr sz="2400" b="1">
              <a:solidFill>
                <a:schemeClr val="accent5">
                  <a:lumMod val="75000"/>
                </a:schemeClr>
              </a:solidFill>
            </a:endParaRPr>
          </a:p>
        </p:txBody>
      </p:sp>
      <p:sp>
        <p:nvSpPr>
          <p:cNvPr id="11" name="矩形 10"/>
          <p:cNvSpPr/>
          <p:nvPr/>
        </p:nvSpPr>
        <p:spPr>
          <a:xfrm>
            <a:off x="532765" y="1769110"/>
            <a:ext cx="5060950" cy="6089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200"/>
              <a:t>内发论</a:t>
            </a:r>
            <a:endParaRPr lang="zh-CN" altLang="en-US" sz="3200"/>
          </a:p>
        </p:txBody>
      </p:sp>
      <p:sp>
        <p:nvSpPr>
          <p:cNvPr id="12" name="矩形 11"/>
          <p:cNvSpPr/>
          <p:nvPr/>
        </p:nvSpPr>
        <p:spPr>
          <a:xfrm>
            <a:off x="574040" y="2394585"/>
            <a:ext cx="5012690" cy="402463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fontAlgn="auto">
              <a:lnSpc>
                <a:spcPct val="150000"/>
              </a:lnSpc>
            </a:pPr>
            <a:r>
              <a:rPr lang="zh-CN" altLang="en-US" sz="2200">
                <a:solidFill>
                  <a:schemeClr val="tx1"/>
                </a:solidFill>
              </a:rPr>
              <a:t>“内发”取向的学前教育课程、课程模式和课程架构一般强调儿童身心发展的力量主要源于</a:t>
            </a:r>
            <a:r>
              <a:rPr lang="zh-CN" altLang="en-US" sz="2200">
                <a:solidFill>
                  <a:schemeClr val="accent2">
                    <a:lumMod val="75000"/>
                  </a:schemeClr>
                </a:solidFill>
              </a:rPr>
              <a:t>儿童自身的内在需要</a:t>
            </a:r>
            <a:r>
              <a:rPr lang="zh-CN" altLang="en-US" sz="2200">
                <a:solidFill>
                  <a:schemeClr val="tx1"/>
                </a:solidFill>
              </a:rPr>
              <a:t>，身心发展的顺序主要是由儿童身心成熟机制决定的，早期教育的价值主要是顺应儿童的发展，充分展现儿童的发展潜能，学前教育关注的重点是怎样创设有益于儿童发展的环境等。</a:t>
            </a:r>
            <a:endParaRPr lang="zh-CN" altLang="en-US" sz="2200">
              <a:solidFill>
                <a:schemeClr val="tx1"/>
              </a:solidFill>
            </a:endParaRPr>
          </a:p>
        </p:txBody>
      </p:sp>
      <p:sp>
        <p:nvSpPr>
          <p:cNvPr id="13" name="矩形 12"/>
          <p:cNvSpPr/>
          <p:nvPr/>
        </p:nvSpPr>
        <p:spPr>
          <a:xfrm>
            <a:off x="6130290" y="1719580"/>
            <a:ext cx="4879975" cy="61722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3200"/>
              <a:t>外铄论</a:t>
            </a:r>
            <a:endParaRPr lang="zh-CN" altLang="en-US" sz="3200"/>
          </a:p>
        </p:txBody>
      </p:sp>
      <p:sp>
        <p:nvSpPr>
          <p:cNvPr id="14" name="矩形 13"/>
          <p:cNvSpPr/>
          <p:nvPr/>
        </p:nvSpPr>
        <p:spPr>
          <a:xfrm>
            <a:off x="6123305" y="2332990"/>
            <a:ext cx="4879975" cy="4084955"/>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fontAlgn="auto">
              <a:lnSpc>
                <a:spcPct val="150000"/>
              </a:lnSpc>
            </a:pPr>
            <a:r>
              <a:rPr lang="zh-CN" altLang="en-US" sz="2200">
                <a:solidFill>
                  <a:schemeClr val="tx1"/>
                </a:solidFill>
              </a:rPr>
              <a:t>“外铄”取向的学前教育课程、课程模式和课程架构一般强调人的发展主要</a:t>
            </a:r>
            <a:r>
              <a:rPr lang="zh-CN" altLang="en-US" sz="2200">
                <a:solidFill>
                  <a:schemeClr val="accent2">
                    <a:lumMod val="75000"/>
                  </a:schemeClr>
                </a:solidFill>
              </a:rPr>
              <a:t>依靠外在的力量</a:t>
            </a:r>
            <a:r>
              <a:rPr lang="zh-CN" altLang="en-US" sz="2200">
                <a:solidFill>
                  <a:schemeClr val="tx1"/>
                </a:solidFill>
              </a:rPr>
              <a:t>，诸如环境的刺激和要求、他人的影响和教育机构的教育等，学前教育课程的价值主要是让幼儿形成社会所要求的知识、能力和态度等，学前教育课程关注的重点是幼儿应该学习什么和怎样才能有效地学习。</a:t>
            </a:r>
            <a:endParaRPr lang="zh-CN" altLang="en-US" sz="2200">
              <a:solidFill>
                <a:schemeClr val="tx1"/>
              </a:solidFill>
            </a:endParaRPr>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594995" y="124460"/>
            <a:ext cx="10991850" cy="583565"/>
          </a:xfrm>
          <a:prstGeom prst="rect">
            <a:avLst/>
          </a:prstGeom>
          <a:noFill/>
          <a:ln w="9525">
            <a:noFill/>
          </a:ln>
        </p:spPr>
        <p:txBody>
          <a:bodyPr wrap="square">
            <a:spAutoFit/>
          </a:bodyPr>
          <a:p>
            <a:pPr indent="0"/>
            <a:r>
              <a:rPr sz="3200" b="1">
                <a:solidFill>
                  <a:schemeClr val="bg1"/>
                </a:solidFill>
                <a:latin typeface="+mj-lt"/>
                <a:cs typeface="+mj-lt"/>
              </a:rPr>
              <a:t>二、 各种国际知名的早期教育方案、课程模式和课程架构</a:t>
            </a:r>
            <a:endParaRPr sz="3200" b="1">
              <a:solidFill>
                <a:schemeClr val="bg1"/>
              </a:solidFill>
              <a:latin typeface="+mj-lt"/>
              <a:cs typeface="+mj-lt"/>
            </a:endParaRPr>
          </a:p>
        </p:txBody>
      </p:sp>
      <p:sp>
        <p:nvSpPr>
          <p:cNvPr id="10" name="文本框 9"/>
          <p:cNvSpPr txBox="1"/>
          <p:nvPr/>
        </p:nvSpPr>
        <p:spPr>
          <a:xfrm>
            <a:off x="1079500" y="950595"/>
            <a:ext cx="9697085" cy="460375"/>
          </a:xfrm>
          <a:prstGeom prst="rect">
            <a:avLst/>
          </a:prstGeom>
          <a:noFill/>
          <a:ln w="9525">
            <a:noFill/>
          </a:ln>
        </p:spPr>
        <p:txBody>
          <a:bodyPr wrap="square">
            <a:spAutoFit/>
          </a:bodyPr>
          <a:p>
            <a:pPr indent="0"/>
            <a:r>
              <a:rPr sz="2400" b="1">
                <a:solidFill>
                  <a:schemeClr val="accent5">
                    <a:lumMod val="75000"/>
                  </a:schemeClr>
                </a:solidFill>
              </a:rPr>
              <a:t>（一） 福禄贝尔课程</a:t>
            </a:r>
            <a:endParaRPr sz="2400" b="1">
              <a:solidFill>
                <a:schemeClr val="accent5">
                  <a:lumMod val="75000"/>
                </a:schemeClr>
              </a:solidFill>
            </a:endParaRPr>
          </a:p>
        </p:txBody>
      </p:sp>
      <p:sp>
        <p:nvSpPr>
          <p:cNvPr id="100" name="文本框 99"/>
          <p:cNvSpPr txBox="1"/>
          <p:nvPr/>
        </p:nvSpPr>
        <p:spPr>
          <a:xfrm>
            <a:off x="948055" y="1577340"/>
            <a:ext cx="10622280" cy="4523105"/>
          </a:xfrm>
          <a:prstGeom prst="rect">
            <a:avLst/>
          </a:prstGeom>
          <a:noFill/>
          <a:ln w="9525">
            <a:noFill/>
          </a:ln>
        </p:spPr>
        <p:txBody>
          <a:bodyPr wrap="square">
            <a:spAutoFit/>
          </a:bodyPr>
          <a:p>
            <a:pPr marL="0" indent="0" algn="l" fontAlgn="auto">
              <a:lnSpc>
                <a:spcPct val="150000"/>
              </a:lnSpc>
            </a:pPr>
            <a:r>
              <a:rPr lang="zh-CN" sz="2000" b="0">
                <a:solidFill>
                  <a:schemeClr val="accent2">
                    <a:lumMod val="75000"/>
                  </a:schemeClr>
                </a:solidFill>
                <a:cs typeface="宋体" charset="0"/>
              </a:rPr>
              <a:t>1. 福禄贝尔的教育思想与课程</a:t>
            </a:r>
            <a:endParaRPr lang="zh-CN" sz="2000" b="0">
              <a:solidFill>
                <a:schemeClr val="accent2">
                  <a:lumMod val="75000"/>
                </a:schemeClr>
              </a:solidFill>
              <a:cs typeface="宋体" charset="0"/>
            </a:endParaRPr>
          </a:p>
          <a:p>
            <a:pPr marL="0" indent="0" algn="l" fontAlgn="auto">
              <a:lnSpc>
                <a:spcPct val="150000"/>
              </a:lnSpc>
            </a:pPr>
            <a:r>
              <a:rPr lang="en-US" sz="600" b="0">
                <a:solidFill>
                  <a:schemeClr val="tx1"/>
                </a:solidFill>
                <a:latin typeface="宋体" charset="0"/>
                <a:cs typeface="Times New Roman" panose="02020603050405020304" pitchFamily="18" charset="0"/>
              </a:rPr>
              <a:t></a:t>
            </a:r>
            <a:r>
              <a:rPr lang="zh-CN" sz="2000" b="0">
                <a:solidFill>
                  <a:schemeClr val="tx1"/>
                </a:solidFill>
                <a:cs typeface="宋体" charset="0"/>
              </a:rPr>
              <a:t>福禄贝尔的哲学观是唯心主义的。</a:t>
            </a:r>
            <a:endParaRPr lang="zh-CN" sz="2000" b="0">
              <a:solidFill>
                <a:schemeClr val="tx1"/>
              </a:solidFill>
              <a:cs typeface="宋体" charset="0"/>
            </a:endParaRPr>
          </a:p>
          <a:p>
            <a:pPr marL="0" indent="0" algn="l" fontAlgn="auto">
              <a:lnSpc>
                <a:spcPct val="150000"/>
              </a:lnSpc>
            </a:pPr>
            <a:endParaRPr lang="zh-CN" altLang="en-US" sz="600" b="0">
              <a:solidFill>
                <a:schemeClr val="tx1"/>
              </a:solidFill>
              <a:cs typeface="宋体" charset="0"/>
            </a:endParaRPr>
          </a:p>
          <a:p>
            <a:pPr marL="0" indent="0" algn="l" fontAlgn="auto">
              <a:lnSpc>
                <a:spcPct val="150000"/>
              </a:lnSpc>
            </a:pPr>
            <a:r>
              <a:rPr lang="zh-CN" altLang="en-US" sz="2000" b="0">
                <a:solidFill>
                  <a:schemeClr val="tx1"/>
                </a:solidFill>
                <a:cs typeface="宋体" charset="0"/>
              </a:rPr>
              <a:t>福禄贝尔的思想具有明显的先验论倾向，即认为人的知识是先于感觉经验、先于社会实践的，是先天就有的。</a:t>
            </a:r>
            <a:endParaRPr lang="zh-CN" altLang="en-US" sz="2000" b="0">
              <a:solidFill>
                <a:schemeClr val="tx1"/>
              </a:solidFill>
              <a:cs typeface="宋体" charset="0"/>
            </a:endParaRPr>
          </a:p>
          <a:p>
            <a:pPr marL="0" indent="0" algn="l" fontAlgn="auto">
              <a:lnSpc>
                <a:spcPct val="150000"/>
              </a:lnSpc>
            </a:pPr>
            <a:r>
              <a:rPr lang="zh-CN" altLang="en-US" sz="2000" b="0">
                <a:solidFill>
                  <a:schemeClr val="tx1"/>
                </a:solidFill>
                <a:cs typeface="宋体" charset="0"/>
              </a:rPr>
              <a:t>  福禄贝尔认为，游戏是儿童的内在本能，尤其是活动本能，因而对儿童的教育不应加以束缚、压制，也不应拔苗助长，而是应当顺应其本性，满足其本能的需要。</a:t>
            </a:r>
            <a:endParaRPr lang="zh-CN" altLang="en-US" sz="2000" b="0">
              <a:solidFill>
                <a:schemeClr val="tx1"/>
              </a:solidFill>
              <a:cs typeface="宋体" charset="0"/>
            </a:endParaRPr>
          </a:p>
          <a:p>
            <a:pPr marL="0" indent="0" algn="l" fontAlgn="auto">
              <a:lnSpc>
                <a:spcPct val="150000"/>
              </a:lnSpc>
            </a:pPr>
            <a:r>
              <a:rPr lang="zh-CN" altLang="en-US" sz="2000" b="0">
                <a:solidFill>
                  <a:schemeClr val="tx1"/>
                </a:solidFill>
                <a:cs typeface="宋体" charset="0"/>
              </a:rPr>
              <a:t> 在教育实践中，福禄贝尔将游戏和手工作业当作幼儿时期最主要的活动，而知识的传授只是穿插其中的附加部分。他认为，幼儿园上课只需要用口语，不需要学习文字，而教师最主要的责任是妥善地加以指导、设计各种游戏活动。</a:t>
            </a:r>
            <a:endParaRPr lang="zh-CN" altLang="en-US" sz="2000" b="0">
              <a:solidFill>
                <a:schemeClr val="tx1"/>
              </a:solidFill>
              <a:cs typeface="宋体" charset="0"/>
            </a:endParaRPr>
          </a:p>
        </p:txBody>
      </p:sp>
    </p:spTree>
    <p:custDataLst>
      <p:tags r:id="rId1"/>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594995" y="124460"/>
            <a:ext cx="10991850" cy="583565"/>
          </a:xfrm>
          <a:prstGeom prst="rect">
            <a:avLst/>
          </a:prstGeom>
          <a:noFill/>
          <a:ln w="9525">
            <a:noFill/>
          </a:ln>
        </p:spPr>
        <p:txBody>
          <a:bodyPr wrap="square">
            <a:spAutoFit/>
          </a:bodyPr>
          <a:p>
            <a:pPr indent="0"/>
            <a:r>
              <a:rPr sz="3200" b="1">
                <a:solidFill>
                  <a:schemeClr val="bg1"/>
                </a:solidFill>
                <a:latin typeface="+mj-lt"/>
                <a:cs typeface="+mj-lt"/>
              </a:rPr>
              <a:t>二、 各种国际知名的早期教育方案、课程模式和课程架构</a:t>
            </a:r>
            <a:endParaRPr sz="3200" b="1">
              <a:solidFill>
                <a:schemeClr val="bg1"/>
              </a:solidFill>
              <a:latin typeface="+mj-lt"/>
              <a:cs typeface="+mj-lt"/>
            </a:endParaRPr>
          </a:p>
        </p:txBody>
      </p:sp>
      <p:sp>
        <p:nvSpPr>
          <p:cNvPr id="10" name="文本框 9"/>
          <p:cNvSpPr txBox="1"/>
          <p:nvPr/>
        </p:nvSpPr>
        <p:spPr>
          <a:xfrm>
            <a:off x="1079500" y="937895"/>
            <a:ext cx="9697085" cy="460375"/>
          </a:xfrm>
          <a:prstGeom prst="rect">
            <a:avLst/>
          </a:prstGeom>
          <a:noFill/>
          <a:ln w="9525">
            <a:noFill/>
          </a:ln>
        </p:spPr>
        <p:txBody>
          <a:bodyPr wrap="square">
            <a:spAutoFit/>
          </a:bodyPr>
          <a:p>
            <a:pPr indent="0"/>
            <a:r>
              <a:rPr sz="2400" b="1">
                <a:solidFill>
                  <a:schemeClr val="accent5">
                    <a:lumMod val="75000"/>
                  </a:schemeClr>
                </a:solidFill>
              </a:rPr>
              <a:t>（一） 福禄贝尔课程</a:t>
            </a:r>
            <a:endParaRPr sz="2400" b="1">
              <a:solidFill>
                <a:schemeClr val="accent5">
                  <a:lumMod val="75000"/>
                </a:schemeClr>
              </a:solidFill>
            </a:endParaRPr>
          </a:p>
        </p:txBody>
      </p:sp>
      <p:sp>
        <p:nvSpPr>
          <p:cNvPr id="100" name="文本框 99"/>
          <p:cNvSpPr txBox="1"/>
          <p:nvPr/>
        </p:nvSpPr>
        <p:spPr>
          <a:xfrm>
            <a:off x="1302385" y="1804670"/>
            <a:ext cx="10512425" cy="3184525"/>
          </a:xfrm>
          <a:prstGeom prst="rect">
            <a:avLst/>
          </a:prstGeom>
          <a:noFill/>
          <a:ln w="9525">
            <a:noFill/>
          </a:ln>
        </p:spPr>
        <p:txBody>
          <a:bodyPr wrap="square">
            <a:spAutoFit/>
          </a:bodyPr>
          <a:p>
            <a:pPr marL="0" indent="0" algn="l" fontAlgn="auto">
              <a:lnSpc>
                <a:spcPct val="150000"/>
              </a:lnSpc>
            </a:pPr>
            <a:r>
              <a:rPr lang="en-US" sz="2400" b="0">
                <a:solidFill>
                  <a:schemeClr val="accent2">
                    <a:lumMod val="75000"/>
                  </a:schemeClr>
                </a:solidFill>
                <a:latin typeface="宋体" charset="0"/>
                <a:cs typeface="宋体" charset="0"/>
              </a:rPr>
              <a:t> </a:t>
            </a:r>
            <a:r>
              <a:rPr lang="en-US" sz="2400" b="0">
                <a:solidFill>
                  <a:schemeClr val="accent2">
                    <a:lumMod val="75000"/>
                  </a:schemeClr>
                </a:solidFill>
                <a:latin typeface="Calibri" charset="0"/>
                <a:cs typeface="宋体" charset="0"/>
              </a:rPr>
              <a:t>2. </a:t>
            </a:r>
            <a:r>
              <a:rPr lang="zh-CN" sz="2400" b="0">
                <a:solidFill>
                  <a:schemeClr val="accent2">
                    <a:lumMod val="75000"/>
                  </a:schemeClr>
                </a:solidFill>
                <a:cs typeface="宋体" charset="0"/>
              </a:rPr>
              <a:t>福禄贝尔的恩物</a:t>
            </a:r>
            <a:endParaRPr lang="zh-CN" sz="2400" b="0">
              <a:solidFill>
                <a:schemeClr val="accent2">
                  <a:lumMod val="75000"/>
                </a:schemeClr>
              </a:solidFill>
              <a:cs typeface="宋体" charset="0"/>
            </a:endParaRPr>
          </a:p>
          <a:p>
            <a:pPr marL="0" indent="0" algn="l" fontAlgn="auto">
              <a:lnSpc>
                <a:spcPct val="150000"/>
              </a:lnSpc>
            </a:pPr>
            <a:endParaRPr lang="zh-CN" altLang="en-US" sz="2200"/>
          </a:p>
          <a:p>
            <a:pPr marL="0" indent="0" algn="l" fontAlgn="auto">
              <a:lnSpc>
                <a:spcPct val="150000"/>
              </a:lnSpc>
            </a:pPr>
            <a:r>
              <a:rPr lang="zh-CN" altLang="en-US" sz="2200"/>
              <a:t>福禄贝尔强调游戏是幼儿教育的基础，他设计的“恩物”（上帝的恩赐物）是用特定材料构成的游戏活动材料，它具有象征意义，旨在让幼儿通过“恩物”开展本能性的活动，表现和发展神的本源，发展自身的潜能。运用“恩物”，福禄贝尔设计了一系列教育活动。</a:t>
            </a:r>
            <a:endParaRPr lang="zh-CN" altLang="en-US" sz="2200"/>
          </a:p>
        </p:txBody>
      </p:sp>
    </p:spTree>
    <p:custDataLst>
      <p:tags r:id="rId1"/>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594995" y="124460"/>
            <a:ext cx="10991850" cy="583565"/>
          </a:xfrm>
          <a:prstGeom prst="rect">
            <a:avLst/>
          </a:prstGeom>
          <a:noFill/>
          <a:ln w="9525">
            <a:noFill/>
          </a:ln>
        </p:spPr>
        <p:txBody>
          <a:bodyPr wrap="square">
            <a:spAutoFit/>
          </a:bodyPr>
          <a:p>
            <a:pPr indent="0"/>
            <a:r>
              <a:rPr sz="3200" b="1">
                <a:solidFill>
                  <a:schemeClr val="bg1"/>
                </a:solidFill>
                <a:latin typeface="+mj-lt"/>
                <a:cs typeface="+mj-lt"/>
              </a:rPr>
              <a:t>二、 各种国际知名的早期教育方案、课程模式和课程架构</a:t>
            </a:r>
            <a:endParaRPr sz="3200" b="1">
              <a:solidFill>
                <a:schemeClr val="bg1"/>
              </a:solidFill>
              <a:latin typeface="+mj-lt"/>
              <a:cs typeface="+mj-lt"/>
            </a:endParaRPr>
          </a:p>
        </p:txBody>
      </p:sp>
      <p:sp>
        <p:nvSpPr>
          <p:cNvPr id="10" name="文本框 9"/>
          <p:cNvSpPr txBox="1"/>
          <p:nvPr/>
        </p:nvSpPr>
        <p:spPr>
          <a:xfrm>
            <a:off x="1079500" y="950595"/>
            <a:ext cx="9697085" cy="460375"/>
          </a:xfrm>
          <a:prstGeom prst="rect">
            <a:avLst/>
          </a:prstGeom>
          <a:noFill/>
          <a:ln w="9525">
            <a:noFill/>
          </a:ln>
        </p:spPr>
        <p:txBody>
          <a:bodyPr wrap="square">
            <a:spAutoFit/>
          </a:bodyPr>
          <a:p>
            <a:pPr indent="0"/>
            <a:r>
              <a:rPr sz="2400" b="1">
                <a:solidFill>
                  <a:schemeClr val="accent5">
                    <a:lumMod val="75000"/>
                  </a:schemeClr>
                </a:solidFill>
              </a:rPr>
              <a:t>（一） 福禄贝尔课程</a:t>
            </a:r>
            <a:endParaRPr sz="2400" b="1">
              <a:solidFill>
                <a:schemeClr val="accent5">
                  <a:lumMod val="75000"/>
                </a:schemeClr>
              </a:solidFill>
            </a:endParaRPr>
          </a:p>
        </p:txBody>
      </p:sp>
      <p:sp>
        <p:nvSpPr>
          <p:cNvPr id="100" name="文本框 99"/>
          <p:cNvSpPr txBox="1"/>
          <p:nvPr/>
        </p:nvSpPr>
        <p:spPr>
          <a:xfrm>
            <a:off x="1485265" y="1901825"/>
            <a:ext cx="10232390" cy="3068955"/>
          </a:xfrm>
          <a:prstGeom prst="rect">
            <a:avLst/>
          </a:prstGeom>
          <a:noFill/>
          <a:ln w="9525">
            <a:noFill/>
          </a:ln>
        </p:spPr>
        <p:txBody>
          <a:bodyPr wrap="square">
            <a:spAutoFit/>
          </a:bodyPr>
          <a:p>
            <a:pPr marL="0" indent="0" algn="l" fontAlgn="auto">
              <a:lnSpc>
                <a:spcPct val="150000"/>
              </a:lnSpc>
            </a:pPr>
            <a:r>
              <a:rPr lang="en-US" sz="2400" b="0">
                <a:solidFill>
                  <a:schemeClr val="accent2">
                    <a:lumMod val="75000"/>
                  </a:schemeClr>
                </a:solidFill>
                <a:latin typeface="Calibri" charset="0"/>
                <a:cs typeface="宋体" charset="0"/>
              </a:rPr>
              <a:t>3. </a:t>
            </a:r>
            <a:r>
              <a:rPr lang="zh-CN" sz="2400" b="0">
                <a:solidFill>
                  <a:schemeClr val="accent2">
                    <a:lumMod val="75000"/>
                  </a:schemeClr>
                </a:solidFill>
                <a:cs typeface="宋体" charset="0"/>
              </a:rPr>
              <a:t>对福禄贝尔课程的评价</a:t>
            </a:r>
            <a:endParaRPr lang="zh-CN" sz="2400" b="0">
              <a:solidFill>
                <a:schemeClr val="accent2">
                  <a:lumMod val="75000"/>
                </a:schemeClr>
              </a:solidFill>
              <a:cs typeface="宋体" charset="0"/>
            </a:endParaRPr>
          </a:p>
          <a:p>
            <a:pPr marL="0" indent="0" algn="l" fontAlgn="auto">
              <a:lnSpc>
                <a:spcPct val="150000"/>
              </a:lnSpc>
            </a:pPr>
            <a:r>
              <a:rPr lang="zh-CN" altLang="en-US" sz="2400"/>
              <a:t> 福禄贝尔的课程是幼儿园教育的开始。</a:t>
            </a:r>
            <a:endParaRPr lang="zh-CN" altLang="en-US" sz="2400"/>
          </a:p>
          <a:p>
            <a:pPr marL="0" indent="0" algn="l" fontAlgn="auto">
              <a:lnSpc>
                <a:spcPct val="150000"/>
              </a:lnSpc>
            </a:pPr>
            <a:endParaRPr lang="zh-CN" altLang="en-US" sz="900"/>
          </a:p>
          <a:p>
            <a:pPr marL="0" indent="0" algn="l" fontAlgn="auto">
              <a:lnSpc>
                <a:spcPct val="150000"/>
              </a:lnSpc>
            </a:pPr>
            <a:r>
              <a:rPr lang="zh-CN" altLang="en-US" sz="2400"/>
              <a:t>福禄贝尔课程模式当属“内发”取向的课程。对他的否定，大多缘于实践者对福禄贝尔教育思想内涵的不理解、课程背后的利益之争以及各理论学派之间的互不相让。</a:t>
            </a:r>
            <a:endParaRPr lang="zh-CN" altLang="en-US" sz="2400"/>
          </a:p>
        </p:txBody>
      </p:sp>
    </p:spTree>
    <p:custDataLst>
      <p:tags r:id="rId1"/>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1292398" y="1598103"/>
            <a:ext cx="10043983" cy="1614805"/>
          </a:xfrm>
          <a:prstGeom prst="rect">
            <a:avLst/>
          </a:prstGeom>
          <a:noFill/>
        </p:spPr>
        <p:txBody>
          <a:bodyPr wrap="square" rtlCol="0">
            <a:spAutoFit/>
          </a:bodyPr>
          <a:lstStyle/>
          <a:p>
            <a:pPr marL="457200" indent="-457200">
              <a:lnSpc>
                <a:spcPct val="150000"/>
              </a:lnSpc>
              <a:buAutoNum type="arabicPeriod"/>
            </a:pPr>
            <a:r>
              <a:rPr lang="zh-CN" altLang="en-US" sz="2200" dirty="0">
                <a:solidFill>
                  <a:schemeClr val="tx1">
                    <a:lumMod val="85000"/>
                    <a:lumOff val="15000"/>
                  </a:schemeClr>
                </a:solidFill>
                <a:latin typeface="微软雅黑" pitchFamily="34" charset="-122"/>
                <a:ea typeface="微软雅黑" pitchFamily="34" charset="-122"/>
              </a:rPr>
              <a:t> 高瞻课程的理论基础</a:t>
            </a:r>
            <a:endParaRPr lang="en-US" altLang="zh-CN" sz="22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2200" dirty="0">
                <a:solidFill>
                  <a:schemeClr val="tx1">
                    <a:lumMod val="85000"/>
                    <a:lumOff val="15000"/>
                  </a:schemeClr>
                </a:solidFill>
                <a:latin typeface="微软雅黑" pitchFamily="34" charset="-122"/>
                <a:ea typeface="微软雅黑" pitchFamily="34" charset="-122"/>
              </a:rPr>
              <a:t>课程的理论基础是</a:t>
            </a:r>
            <a:r>
              <a:rPr lang="zh-CN" altLang="en-US" sz="2200" dirty="0">
                <a:solidFill>
                  <a:schemeClr val="accent2">
                    <a:lumMod val="75000"/>
                  </a:schemeClr>
                </a:solidFill>
                <a:latin typeface="微软雅黑" pitchFamily="34" charset="-122"/>
                <a:ea typeface="微软雅黑" pitchFamily="34" charset="-122"/>
              </a:rPr>
              <a:t>皮亚杰的儿童发展理论</a:t>
            </a:r>
            <a:r>
              <a:rPr lang="zh-CN" altLang="en-US" sz="2200" dirty="0">
                <a:solidFill>
                  <a:schemeClr val="tx1">
                    <a:lumMod val="85000"/>
                    <a:lumOff val="15000"/>
                  </a:schemeClr>
                </a:solidFill>
                <a:latin typeface="微软雅黑" pitchFamily="34" charset="-122"/>
                <a:ea typeface="微软雅黑" pitchFamily="34" charset="-122"/>
              </a:rPr>
              <a:t>。</a:t>
            </a:r>
            <a:endParaRPr lang="en-US" altLang="zh-CN" sz="22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2200" dirty="0">
                <a:solidFill>
                  <a:schemeClr val="accent5">
                    <a:lumMod val="75000"/>
                  </a:schemeClr>
                </a:solidFill>
                <a:latin typeface="微软雅黑" pitchFamily="34" charset="-122"/>
                <a:ea typeface="微软雅黑" pitchFamily="34" charset="-122"/>
              </a:rPr>
              <a:t>发展的三个阶段：</a:t>
            </a:r>
            <a:endParaRPr lang="zh-CN" altLang="en-US" sz="2200" dirty="0">
              <a:solidFill>
                <a:schemeClr val="tx1">
                  <a:lumMod val="85000"/>
                  <a:lumOff val="15000"/>
                </a:schemeClr>
              </a:solidFill>
              <a:latin typeface="微软雅黑" pitchFamily="34" charset="-122"/>
              <a:ea typeface="微软雅黑" pitchFamily="34" charset="-122"/>
            </a:endParaRPr>
          </a:p>
        </p:txBody>
      </p:sp>
      <p:sp>
        <p:nvSpPr>
          <p:cNvPr id="9" name="文本框 8"/>
          <p:cNvSpPr txBox="1"/>
          <p:nvPr/>
        </p:nvSpPr>
        <p:spPr>
          <a:xfrm>
            <a:off x="594995" y="124460"/>
            <a:ext cx="10991850" cy="583565"/>
          </a:xfrm>
          <a:prstGeom prst="rect">
            <a:avLst/>
          </a:prstGeom>
          <a:noFill/>
          <a:ln w="9525">
            <a:noFill/>
          </a:ln>
        </p:spPr>
        <p:txBody>
          <a:bodyPr wrap="square">
            <a:spAutoFit/>
          </a:bodyPr>
          <a:p>
            <a:pPr indent="0"/>
            <a:r>
              <a:rPr sz="3200" b="1">
                <a:solidFill>
                  <a:schemeClr val="bg1"/>
                </a:solidFill>
                <a:latin typeface="+mj-lt"/>
                <a:cs typeface="+mj-lt"/>
              </a:rPr>
              <a:t>二、 各种国际知名的早期教育方案、课程模式和课程架构</a:t>
            </a:r>
            <a:endParaRPr sz="3200" b="1">
              <a:solidFill>
                <a:schemeClr val="bg1"/>
              </a:solidFill>
              <a:latin typeface="+mj-lt"/>
              <a:cs typeface="+mj-lt"/>
            </a:endParaRPr>
          </a:p>
        </p:txBody>
      </p:sp>
      <p:sp>
        <p:nvSpPr>
          <p:cNvPr id="10" name="文本框 9"/>
          <p:cNvSpPr txBox="1"/>
          <p:nvPr/>
        </p:nvSpPr>
        <p:spPr>
          <a:xfrm>
            <a:off x="1079500" y="937895"/>
            <a:ext cx="9697085" cy="460375"/>
          </a:xfrm>
          <a:prstGeom prst="rect">
            <a:avLst/>
          </a:prstGeom>
          <a:noFill/>
          <a:ln w="9525">
            <a:noFill/>
          </a:ln>
        </p:spPr>
        <p:txBody>
          <a:bodyPr wrap="square">
            <a:spAutoFit/>
          </a:bodyPr>
          <a:p>
            <a:pPr indent="0"/>
            <a:r>
              <a:rPr sz="2400" b="1">
                <a:solidFill>
                  <a:schemeClr val="accent5">
                    <a:lumMod val="75000"/>
                  </a:schemeClr>
                </a:solidFill>
              </a:rPr>
              <a:t>（</a:t>
            </a:r>
            <a:r>
              <a:rPr lang="zh-CN" sz="2400" b="1">
                <a:solidFill>
                  <a:schemeClr val="accent5">
                    <a:lumMod val="75000"/>
                  </a:schemeClr>
                </a:solidFill>
              </a:rPr>
              <a:t>二</a:t>
            </a:r>
            <a:r>
              <a:rPr sz="2400" b="1">
                <a:solidFill>
                  <a:schemeClr val="accent5">
                    <a:lumMod val="75000"/>
                  </a:schemeClr>
                </a:solidFill>
              </a:rPr>
              <a:t>） </a:t>
            </a:r>
            <a:r>
              <a:rPr lang="zh-CN" sz="2400" b="1">
                <a:solidFill>
                  <a:schemeClr val="accent5">
                    <a:lumMod val="75000"/>
                  </a:schemeClr>
                </a:solidFill>
              </a:rPr>
              <a:t>高瞻</a:t>
            </a:r>
            <a:r>
              <a:rPr sz="2400" b="1">
                <a:solidFill>
                  <a:schemeClr val="accent5">
                    <a:lumMod val="75000"/>
                  </a:schemeClr>
                </a:solidFill>
              </a:rPr>
              <a:t>课程</a:t>
            </a:r>
            <a:endParaRPr sz="2400" b="1">
              <a:solidFill>
                <a:schemeClr val="accent5">
                  <a:lumMod val="75000"/>
                </a:schemeClr>
              </a:solidFill>
            </a:endParaRPr>
          </a:p>
        </p:txBody>
      </p:sp>
      <p:sp>
        <p:nvSpPr>
          <p:cNvPr id="7" name="矩形 6"/>
          <p:cNvSpPr/>
          <p:nvPr/>
        </p:nvSpPr>
        <p:spPr>
          <a:xfrm>
            <a:off x="1137285" y="3288030"/>
            <a:ext cx="2849880" cy="51181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在第一阶段</a:t>
            </a:r>
            <a:endParaRPr lang="zh-CN" altLang="en-US"/>
          </a:p>
        </p:txBody>
      </p:sp>
      <p:sp>
        <p:nvSpPr>
          <p:cNvPr id="8" name="矩形 7"/>
          <p:cNvSpPr/>
          <p:nvPr/>
        </p:nvSpPr>
        <p:spPr>
          <a:xfrm>
            <a:off x="1130300" y="3816985"/>
            <a:ext cx="2849880" cy="263144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000" b="1">
                <a:solidFill>
                  <a:schemeClr val="tx1"/>
                </a:solidFill>
              </a:rPr>
              <a:t>课程设计者将其关注点放在为儿童进小学做好准备的知识和技能学习方面，教师有明确的教学目标，这些目标都出自于对课程内容的相当传统的看法。</a:t>
            </a:r>
            <a:endParaRPr lang="zh-CN" altLang="en-US" sz="2000" b="1">
              <a:solidFill>
                <a:schemeClr val="tx1"/>
              </a:solidFill>
            </a:endParaRPr>
          </a:p>
        </p:txBody>
      </p:sp>
      <p:sp>
        <p:nvSpPr>
          <p:cNvPr id="11" name="矩形 10"/>
          <p:cNvSpPr/>
          <p:nvPr/>
        </p:nvSpPr>
        <p:spPr>
          <a:xfrm>
            <a:off x="4770755" y="3305175"/>
            <a:ext cx="2582545" cy="51181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在第</a:t>
            </a:r>
            <a:r>
              <a:rPr lang="zh-CN" altLang="en-US"/>
              <a:t>二阶段</a:t>
            </a:r>
            <a:endParaRPr lang="zh-CN" altLang="en-US"/>
          </a:p>
        </p:txBody>
      </p:sp>
      <p:sp>
        <p:nvSpPr>
          <p:cNvPr id="12" name="矩形 11"/>
          <p:cNvSpPr/>
          <p:nvPr/>
        </p:nvSpPr>
        <p:spPr>
          <a:xfrm>
            <a:off x="4763770" y="3834130"/>
            <a:ext cx="2582545" cy="263144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000" b="1">
                <a:solidFill>
                  <a:schemeClr val="tx1"/>
                </a:solidFill>
              </a:rPr>
              <a:t>高瞻课程编制者接受了儿童处于不同发展阶段的观点，尝试把那些代表该发展阶段水平的技能教给儿童。</a:t>
            </a:r>
            <a:endParaRPr lang="zh-CN" altLang="en-US" sz="2000" b="1">
              <a:solidFill>
                <a:schemeClr val="tx1"/>
              </a:solidFill>
            </a:endParaRPr>
          </a:p>
        </p:txBody>
      </p:sp>
      <p:sp>
        <p:nvSpPr>
          <p:cNvPr id="13" name="矩形 12"/>
          <p:cNvSpPr/>
          <p:nvPr/>
        </p:nvSpPr>
        <p:spPr>
          <a:xfrm>
            <a:off x="8031480" y="3359150"/>
            <a:ext cx="2994660" cy="51181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a:t>在第</a:t>
            </a:r>
            <a:r>
              <a:rPr lang="zh-CN" altLang="en-US"/>
              <a:t>三阶段</a:t>
            </a:r>
            <a:endParaRPr lang="zh-CN" altLang="en-US"/>
          </a:p>
        </p:txBody>
      </p:sp>
      <p:sp>
        <p:nvSpPr>
          <p:cNvPr id="14" name="矩形 13"/>
          <p:cNvSpPr/>
          <p:nvPr/>
        </p:nvSpPr>
        <p:spPr>
          <a:xfrm>
            <a:off x="8036560" y="3888105"/>
            <a:ext cx="2995930" cy="263144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000" b="1">
                <a:solidFill>
                  <a:schemeClr val="tx1"/>
                </a:solidFill>
              </a:rPr>
              <a:t>儿童作为知识建构者的思想在课程中得到了体现，也就是说，强调教师通过直接和表征的经验，以适合儿童发展水平的方式帮助儿童增强认知能力，而不是通过教皮亚杰式的技能去加速儿童的发展。</a:t>
            </a:r>
            <a:endParaRPr lang="zh-CN" altLang="en-US" sz="2000" b="1">
              <a:solidFill>
                <a:schemeClr val="tx1"/>
              </a:solidFill>
            </a:endParaRPr>
          </a:p>
        </p:txBody>
      </p:sp>
    </p:spTree>
    <p:custDataLst>
      <p:tags r:id="rId1"/>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1293033" y="1366963"/>
            <a:ext cx="10043983" cy="3646170"/>
          </a:xfrm>
          <a:prstGeom prst="rect">
            <a:avLst/>
          </a:prstGeom>
          <a:noFill/>
        </p:spPr>
        <p:txBody>
          <a:bodyPr wrap="square" rtlCol="0">
            <a:spAutoFit/>
          </a:bodyPr>
          <a:lstStyle/>
          <a:p>
            <a:pPr>
              <a:lnSpc>
                <a:spcPct val="150000"/>
              </a:lnSpc>
            </a:pPr>
            <a:r>
              <a:rPr lang="en-US" altLang="zh-CN" sz="2200" dirty="0">
                <a:solidFill>
                  <a:schemeClr val="accent2">
                    <a:lumMod val="75000"/>
                  </a:schemeClr>
                </a:solidFill>
                <a:latin typeface="微软雅黑" pitchFamily="34" charset="-122"/>
                <a:ea typeface="微软雅黑" pitchFamily="34" charset="-122"/>
              </a:rPr>
              <a:t>2. 高瞻</a:t>
            </a:r>
            <a:r>
              <a:rPr lang="zh-CN" altLang="en-US" sz="2200" dirty="0">
                <a:solidFill>
                  <a:schemeClr val="accent2">
                    <a:lumMod val="75000"/>
                  </a:schemeClr>
                </a:solidFill>
                <a:latin typeface="微软雅黑" pitchFamily="34" charset="-122"/>
                <a:ea typeface="微软雅黑" pitchFamily="34" charset="-122"/>
              </a:rPr>
              <a:t>课程的目标、内容和方法</a:t>
            </a:r>
            <a:endParaRPr lang="en-US" altLang="zh-CN" sz="2200" dirty="0">
              <a:solidFill>
                <a:schemeClr val="accent2">
                  <a:lumMod val="75000"/>
                </a:schemeClr>
              </a:solidFill>
              <a:latin typeface="微软雅黑" pitchFamily="34" charset="-122"/>
              <a:ea typeface="微软雅黑" pitchFamily="34" charset="-122"/>
            </a:endParaRPr>
          </a:p>
          <a:p>
            <a:pPr>
              <a:lnSpc>
                <a:spcPct val="150000"/>
              </a:lnSpc>
            </a:pPr>
            <a:endParaRPr lang="en-US" altLang="zh-CN" sz="2200" dirty="0">
              <a:solidFill>
                <a:schemeClr val="accent2">
                  <a:lumMod val="75000"/>
                </a:schemeClr>
              </a:solidFill>
              <a:latin typeface="微软雅黑" pitchFamily="34" charset="-122"/>
              <a:ea typeface="微软雅黑" pitchFamily="34" charset="-122"/>
            </a:endParaRPr>
          </a:p>
          <a:p>
            <a:pPr>
              <a:lnSpc>
                <a:spcPct val="150000"/>
              </a:lnSpc>
            </a:pPr>
            <a:r>
              <a:rPr lang="zh-CN" altLang="en-US" sz="2200" dirty="0">
                <a:solidFill>
                  <a:schemeClr val="tx1">
                    <a:lumMod val="85000"/>
                    <a:lumOff val="15000"/>
                  </a:schemeClr>
                </a:solidFill>
                <a:latin typeface="微软雅黑" pitchFamily="34" charset="-122"/>
                <a:ea typeface="微软雅黑" pitchFamily="34" charset="-122"/>
              </a:rPr>
              <a:t>第二个阶段，课程设计者强调的是</a:t>
            </a:r>
            <a:r>
              <a:rPr lang="zh-CN" altLang="en-US" sz="2200" dirty="0">
                <a:solidFill>
                  <a:schemeClr val="accent2">
                    <a:lumMod val="75000"/>
                  </a:schemeClr>
                </a:solidFill>
                <a:latin typeface="微软雅黑" pitchFamily="34" charset="-122"/>
                <a:ea typeface="微软雅黑" pitchFamily="34" charset="-122"/>
              </a:rPr>
              <a:t>运算要素</a:t>
            </a:r>
            <a:endParaRPr lang="en-US" altLang="zh-CN" sz="2200" dirty="0">
              <a:solidFill>
                <a:schemeClr val="accent2">
                  <a:lumMod val="75000"/>
                </a:schemeClr>
              </a:solidFill>
              <a:latin typeface="微软雅黑" pitchFamily="34" charset="-122"/>
              <a:ea typeface="微软雅黑" pitchFamily="34" charset="-122"/>
            </a:endParaRPr>
          </a:p>
          <a:p>
            <a:pPr>
              <a:lnSpc>
                <a:spcPct val="150000"/>
              </a:lnSpc>
            </a:pPr>
            <a:r>
              <a:rPr lang="zh-CN" altLang="en-US" sz="2200" dirty="0">
                <a:solidFill>
                  <a:schemeClr val="tx1">
                    <a:lumMod val="85000"/>
                    <a:lumOff val="15000"/>
                  </a:schemeClr>
                </a:solidFill>
                <a:latin typeface="微软雅黑" pitchFamily="34" charset="-122"/>
                <a:ea typeface="微软雅黑" pitchFamily="34" charset="-122"/>
              </a:rPr>
              <a:t>第三个发展阶段以后，其总目标依然是</a:t>
            </a:r>
            <a:r>
              <a:rPr lang="zh-CN" altLang="en-US" sz="2200" dirty="0">
                <a:solidFill>
                  <a:schemeClr val="accent2">
                    <a:lumMod val="75000"/>
                  </a:schemeClr>
                </a:solidFill>
                <a:latin typeface="微软雅黑" pitchFamily="34" charset="-122"/>
                <a:ea typeface="微软雅黑" pitchFamily="34" charset="-122"/>
              </a:rPr>
              <a:t>认知性</a:t>
            </a:r>
            <a:r>
              <a:rPr lang="zh-CN" altLang="en-US" sz="2200" dirty="0">
                <a:solidFill>
                  <a:schemeClr val="tx1">
                    <a:lumMod val="85000"/>
                    <a:lumOff val="15000"/>
                  </a:schemeClr>
                </a:solidFill>
                <a:latin typeface="微软雅黑" pitchFamily="34" charset="-122"/>
                <a:ea typeface="微软雅黑" pitchFamily="34" charset="-122"/>
              </a:rPr>
              <a:t>的</a:t>
            </a:r>
            <a:endParaRPr lang="en-US" altLang="zh-CN" sz="2200" dirty="0">
              <a:solidFill>
                <a:schemeClr val="tx1">
                  <a:lumMod val="85000"/>
                  <a:lumOff val="15000"/>
                </a:schemeClr>
              </a:solidFill>
              <a:latin typeface="微软雅黑" pitchFamily="34" charset="-122"/>
              <a:ea typeface="微软雅黑" pitchFamily="34" charset="-122"/>
            </a:endParaRPr>
          </a:p>
          <a:p>
            <a:pPr>
              <a:lnSpc>
                <a:spcPct val="150000"/>
              </a:lnSpc>
            </a:pPr>
            <a:endParaRPr lang="en-US" altLang="zh-CN" sz="2200" dirty="0">
              <a:solidFill>
                <a:schemeClr val="tx1">
                  <a:lumMod val="85000"/>
                  <a:lumOff val="15000"/>
                </a:schemeClr>
              </a:solidFill>
              <a:latin typeface="微软雅黑" pitchFamily="34" charset="-122"/>
              <a:ea typeface="微软雅黑" pitchFamily="34" charset="-122"/>
            </a:endParaRPr>
          </a:p>
          <a:p>
            <a:pPr>
              <a:lnSpc>
                <a:spcPct val="150000"/>
              </a:lnSpc>
            </a:pPr>
            <a:r>
              <a:rPr lang="en-US" altLang="zh-CN" sz="2200" dirty="0">
                <a:solidFill>
                  <a:schemeClr val="tx1">
                    <a:lumMod val="85000"/>
                    <a:lumOff val="15000"/>
                  </a:schemeClr>
                </a:solidFill>
                <a:latin typeface="微软雅黑" pitchFamily="34" charset="-122"/>
                <a:ea typeface="微软雅黑" pitchFamily="34" charset="-122"/>
              </a:rPr>
              <a:t>高瞻课程的编制者认定</a:t>
            </a:r>
            <a:r>
              <a:rPr lang="zh-CN" altLang="en-US" sz="2200" dirty="0">
                <a:solidFill>
                  <a:schemeClr val="tx1">
                    <a:lumMod val="85000"/>
                    <a:lumOff val="15000"/>
                  </a:schemeClr>
                </a:solidFill>
                <a:latin typeface="微软雅黑" pitchFamily="34" charset="-122"/>
                <a:ea typeface="宋体" charset="0"/>
              </a:rPr>
              <a:t>，</a:t>
            </a:r>
            <a:r>
              <a:rPr lang="en-US" altLang="zh-CN" sz="2200" dirty="0">
                <a:solidFill>
                  <a:schemeClr val="accent2">
                    <a:lumMod val="75000"/>
                  </a:schemeClr>
                </a:solidFill>
                <a:latin typeface="微软雅黑" pitchFamily="34" charset="-122"/>
                <a:ea typeface="微软雅黑" pitchFamily="34" charset="-122"/>
              </a:rPr>
              <a:t>主动学习是儿童发展过程的核心。</a:t>
            </a:r>
            <a:endParaRPr lang="en-US" altLang="zh-CN" sz="2200" dirty="0">
              <a:solidFill>
                <a:schemeClr val="tx1">
                  <a:lumMod val="85000"/>
                  <a:lumOff val="15000"/>
                </a:schemeClr>
              </a:solidFill>
              <a:latin typeface="微软雅黑" pitchFamily="34" charset="-122"/>
              <a:ea typeface="微软雅黑" pitchFamily="34" charset="-122"/>
            </a:endParaRPr>
          </a:p>
          <a:p>
            <a:pPr>
              <a:lnSpc>
                <a:spcPct val="150000"/>
              </a:lnSpc>
            </a:pPr>
            <a:endParaRPr lang="zh-CN" altLang="en-US" sz="2200" dirty="0">
              <a:solidFill>
                <a:schemeClr val="tx1">
                  <a:lumMod val="85000"/>
                  <a:lumOff val="15000"/>
                </a:schemeClr>
              </a:solidFill>
              <a:latin typeface="微软雅黑" pitchFamily="34" charset="-122"/>
              <a:ea typeface="微软雅黑" pitchFamily="34" charset="-122"/>
            </a:endParaRPr>
          </a:p>
        </p:txBody>
      </p:sp>
      <p:sp>
        <p:nvSpPr>
          <p:cNvPr id="9" name="文本框 8"/>
          <p:cNvSpPr txBox="1"/>
          <p:nvPr/>
        </p:nvSpPr>
        <p:spPr>
          <a:xfrm>
            <a:off x="594995" y="124460"/>
            <a:ext cx="10991850" cy="583565"/>
          </a:xfrm>
          <a:prstGeom prst="rect">
            <a:avLst/>
          </a:prstGeom>
          <a:noFill/>
          <a:ln w="9525">
            <a:noFill/>
          </a:ln>
        </p:spPr>
        <p:txBody>
          <a:bodyPr wrap="square">
            <a:spAutoFit/>
          </a:bodyPr>
          <a:p>
            <a:pPr indent="0"/>
            <a:r>
              <a:rPr sz="3200" b="1">
                <a:solidFill>
                  <a:schemeClr val="bg1"/>
                </a:solidFill>
                <a:latin typeface="+mj-lt"/>
                <a:cs typeface="+mj-lt"/>
              </a:rPr>
              <a:t>二、 各种国际知名的早期教育方案、课程模式和课程架构</a:t>
            </a:r>
            <a:endParaRPr sz="3200" b="1">
              <a:solidFill>
                <a:schemeClr val="bg1"/>
              </a:solidFill>
              <a:latin typeface="+mj-lt"/>
              <a:cs typeface="+mj-lt"/>
            </a:endParaRPr>
          </a:p>
        </p:txBody>
      </p:sp>
      <p:sp>
        <p:nvSpPr>
          <p:cNvPr id="10" name="文本框 9"/>
          <p:cNvSpPr txBox="1"/>
          <p:nvPr/>
        </p:nvSpPr>
        <p:spPr>
          <a:xfrm>
            <a:off x="1079500" y="937895"/>
            <a:ext cx="9697085" cy="460375"/>
          </a:xfrm>
          <a:prstGeom prst="rect">
            <a:avLst/>
          </a:prstGeom>
          <a:noFill/>
          <a:ln w="9525">
            <a:noFill/>
          </a:ln>
        </p:spPr>
        <p:txBody>
          <a:bodyPr wrap="square">
            <a:spAutoFit/>
          </a:bodyPr>
          <a:p>
            <a:pPr indent="0"/>
            <a:r>
              <a:rPr sz="2400" b="1">
                <a:solidFill>
                  <a:schemeClr val="accent5">
                    <a:lumMod val="75000"/>
                  </a:schemeClr>
                </a:solidFill>
              </a:rPr>
              <a:t>（</a:t>
            </a:r>
            <a:r>
              <a:rPr lang="zh-CN" sz="2400" b="1">
                <a:solidFill>
                  <a:schemeClr val="accent5">
                    <a:lumMod val="75000"/>
                  </a:schemeClr>
                </a:solidFill>
              </a:rPr>
              <a:t>二</a:t>
            </a:r>
            <a:r>
              <a:rPr sz="2400" b="1">
                <a:solidFill>
                  <a:schemeClr val="accent5">
                    <a:lumMod val="75000"/>
                  </a:schemeClr>
                </a:solidFill>
              </a:rPr>
              <a:t>） </a:t>
            </a:r>
            <a:r>
              <a:rPr lang="zh-CN" sz="2400" b="1">
                <a:solidFill>
                  <a:schemeClr val="accent5">
                    <a:lumMod val="75000"/>
                  </a:schemeClr>
                </a:solidFill>
              </a:rPr>
              <a:t>高瞻</a:t>
            </a:r>
            <a:r>
              <a:rPr sz="2400" b="1">
                <a:solidFill>
                  <a:schemeClr val="accent5">
                    <a:lumMod val="75000"/>
                  </a:schemeClr>
                </a:solidFill>
              </a:rPr>
              <a:t>课程</a:t>
            </a:r>
            <a:endParaRPr sz="2400" b="1">
              <a:solidFill>
                <a:schemeClr val="accent5">
                  <a:lumMod val="75000"/>
                </a:schemeClr>
              </a:solidFill>
            </a:endParaRPr>
          </a:p>
        </p:txBody>
      </p:sp>
    </p:spTree>
    <p:custDataLst>
      <p:tags r:id="rId1"/>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594995" y="124460"/>
            <a:ext cx="10991850" cy="583565"/>
          </a:xfrm>
          <a:prstGeom prst="rect">
            <a:avLst/>
          </a:prstGeom>
          <a:noFill/>
          <a:ln w="9525">
            <a:noFill/>
          </a:ln>
        </p:spPr>
        <p:txBody>
          <a:bodyPr wrap="square">
            <a:spAutoFit/>
          </a:bodyPr>
          <a:p>
            <a:pPr indent="0"/>
            <a:r>
              <a:rPr sz="3200" b="1">
                <a:solidFill>
                  <a:schemeClr val="bg1"/>
                </a:solidFill>
                <a:latin typeface="+mj-lt"/>
                <a:cs typeface="+mj-lt"/>
              </a:rPr>
              <a:t>二、 各种国际知名的早期教育方案、课程模式和课程架构</a:t>
            </a:r>
            <a:endParaRPr sz="3200" b="1">
              <a:solidFill>
                <a:schemeClr val="bg1"/>
              </a:solidFill>
              <a:latin typeface="+mj-lt"/>
              <a:cs typeface="+mj-lt"/>
            </a:endParaRPr>
          </a:p>
        </p:txBody>
      </p:sp>
      <p:sp>
        <p:nvSpPr>
          <p:cNvPr id="10" name="文本框 9"/>
          <p:cNvSpPr txBox="1"/>
          <p:nvPr/>
        </p:nvSpPr>
        <p:spPr>
          <a:xfrm>
            <a:off x="1079500" y="937895"/>
            <a:ext cx="9697085" cy="460375"/>
          </a:xfrm>
          <a:prstGeom prst="rect">
            <a:avLst/>
          </a:prstGeom>
          <a:noFill/>
          <a:ln w="9525">
            <a:noFill/>
          </a:ln>
        </p:spPr>
        <p:txBody>
          <a:bodyPr wrap="square">
            <a:spAutoFit/>
          </a:bodyPr>
          <a:p>
            <a:pPr indent="0"/>
            <a:r>
              <a:rPr sz="2400" b="1">
                <a:solidFill>
                  <a:schemeClr val="accent5">
                    <a:lumMod val="75000"/>
                  </a:schemeClr>
                </a:solidFill>
              </a:rPr>
              <a:t>（</a:t>
            </a:r>
            <a:r>
              <a:rPr lang="zh-CN" sz="2400" b="1">
                <a:solidFill>
                  <a:schemeClr val="accent5">
                    <a:lumMod val="75000"/>
                  </a:schemeClr>
                </a:solidFill>
              </a:rPr>
              <a:t>二</a:t>
            </a:r>
            <a:r>
              <a:rPr sz="2400" b="1">
                <a:solidFill>
                  <a:schemeClr val="accent5">
                    <a:lumMod val="75000"/>
                  </a:schemeClr>
                </a:solidFill>
              </a:rPr>
              <a:t>） </a:t>
            </a:r>
            <a:r>
              <a:rPr lang="zh-CN" sz="2400" b="1">
                <a:solidFill>
                  <a:schemeClr val="accent5">
                    <a:lumMod val="75000"/>
                  </a:schemeClr>
                </a:solidFill>
              </a:rPr>
              <a:t>高瞻课程</a:t>
            </a:r>
            <a:r>
              <a:rPr sz="2400" b="1">
                <a:solidFill>
                  <a:schemeClr val="accent5">
                    <a:lumMod val="75000"/>
                  </a:schemeClr>
                </a:solidFill>
              </a:rPr>
              <a:t>课程</a:t>
            </a:r>
            <a:endParaRPr sz="2400" b="1">
              <a:solidFill>
                <a:schemeClr val="accent5">
                  <a:lumMod val="75000"/>
                </a:schemeClr>
              </a:solidFill>
            </a:endParaRPr>
          </a:p>
        </p:txBody>
      </p:sp>
      <p:sp>
        <p:nvSpPr>
          <p:cNvPr id="2" name="文本框 1"/>
          <p:cNvSpPr txBox="1"/>
          <p:nvPr/>
        </p:nvSpPr>
        <p:spPr>
          <a:xfrm>
            <a:off x="1478915" y="2249805"/>
            <a:ext cx="8479790" cy="553085"/>
          </a:xfrm>
          <a:prstGeom prst="rect">
            <a:avLst/>
          </a:prstGeom>
          <a:noFill/>
        </p:spPr>
        <p:txBody>
          <a:bodyPr wrap="none" rtlCol="0" anchor="t">
            <a:spAutoFit/>
          </a:bodyPr>
          <a:p>
            <a:pPr>
              <a:lnSpc>
                <a:spcPct val="150000"/>
              </a:lnSpc>
            </a:pPr>
            <a:r>
              <a:rPr lang="zh-CN" altLang="en-US" sz="2000" dirty="0">
                <a:solidFill>
                  <a:schemeClr val="tx1">
                    <a:lumMod val="85000"/>
                    <a:lumOff val="15000"/>
                  </a:schemeClr>
                </a:solidFill>
                <a:latin typeface="微软雅黑" pitchFamily="34" charset="-122"/>
                <a:ea typeface="微软雅黑" pitchFamily="34" charset="-122"/>
                <a:sym typeface="+mn-ea"/>
              </a:rPr>
              <a:t>高瞻课程的实施是由“</a:t>
            </a:r>
            <a:r>
              <a:rPr lang="zh-CN" altLang="en-US" sz="2000" dirty="0">
                <a:solidFill>
                  <a:schemeClr val="accent2">
                    <a:lumMod val="75000"/>
                  </a:schemeClr>
                </a:solidFill>
                <a:latin typeface="微软雅黑" pitchFamily="34" charset="-122"/>
                <a:ea typeface="微软雅黑" pitchFamily="34" charset="-122"/>
                <a:sym typeface="+mn-ea"/>
              </a:rPr>
              <a:t>计划</a:t>
            </a:r>
            <a:r>
              <a:rPr lang="en-US" altLang="zh-CN" sz="2000" dirty="0">
                <a:solidFill>
                  <a:schemeClr val="accent2">
                    <a:lumMod val="75000"/>
                  </a:schemeClr>
                </a:solidFill>
                <a:latin typeface="微软雅黑" pitchFamily="34" charset="-122"/>
                <a:ea typeface="微软雅黑" pitchFamily="34" charset="-122"/>
                <a:sym typeface="+mn-ea"/>
              </a:rPr>
              <a:t>—</a:t>
            </a:r>
            <a:r>
              <a:rPr lang="zh-CN" altLang="en-US" sz="2000" dirty="0">
                <a:solidFill>
                  <a:schemeClr val="accent2">
                    <a:lumMod val="75000"/>
                  </a:schemeClr>
                </a:solidFill>
                <a:latin typeface="微软雅黑" pitchFamily="34" charset="-122"/>
                <a:ea typeface="微软雅黑" pitchFamily="34" charset="-122"/>
                <a:sym typeface="+mn-ea"/>
              </a:rPr>
              <a:t>做</a:t>
            </a:r>
            <a:r>
              <a:rPr lang="en-US" altLang="zh-CN" sz="2000" dirty="0">
                <a:solidFill>
                  <a:schemeClr val="accent2">
                    <a:lumMod val="75000"/>
                  </a:schemeClr>
                </a:solidFill>
                <a:latin typeface="微软雅黑" pitchFamily="34" charset="-122"/>
                <a:ea typeface="微软雅黑" pitchFamily="34" charset="-122"/>
                <a:sym typeface="+mn-ea"/>
              </a:rPr>
              <a:t>—</a:t>
            </a:r>
            <a:r>
              <a:rPr lang="zh-CN" altLang="en-US" sz="2000" dirty="0">
                <a:solidFill>
                  <a:schemeClr val="accent2">
                    <a:lumMod val="75000"/>
                  </a:schemeClr>
                </a:solidFill>
                <a:latin typeface="微软雅黑" pitchFamily="34" charset="-122"/>
                <a:ea typeface="微软雅黑" pitchFamily="34" charset="-122"/>
                <a:sym typeface="+mn-ea"/>
              </a:rPr>
              <a:t>回忆</a:t>
            </a:r>
            <a:r>
              <a:rPr lang="zh-CN" altLang="en-US" sz="2000" dirty="0">
                <a:solidFill>
                  <a:schemeClr val="tx1">
                    <a:lumMod val="85000"/>
                    <a:lumOff val="15000"/>
                  </a:schemeClr>
                </a:solidFill>
                <a:latin typeface="微软雅黑" pitchFamily="34" charset="-122"/>
                <a:ea typeface="微软雅黑" pitchFamily="34" charset="-122"/>
                <a:sym typeface="+mn-ea"/>
              </a:rPr>
              <a:t>”三个环节以及其他一些活动组成的。</a:t>
            </a:r>
            <a:endParaRPr lang="zh-CN" altLang="en-US" sz="2000" dirty="0">
              <a:solidFill>
                <a:schemeClr val="tx1">
                  <a:lumMod val="85000"/>
                  <a:lumOff val="15000"/>
                </a:schemeClr>
              </a:solidFill>
              <a:latin typeface="微软雅黑" pitchFamily="34" charset="-122"/>
              <a:ea typeface="微软雅黑" pitchFamily="34" charset="-122"/>
              <a:sym typeface="+mn-ea"/>
            </a:endParaRPr>
          </a:p>
        </p:txBody>
      </p:sp>
      <p:sp>
        <p:nvSpPr>
          <p:cNvPr id="3" name="文本框 2"/>
          <p:cNvSpPr txBox="1"/>
          <p:nvPr/>
        </p:nvSpPr>
        <p:spPr>
          <a:xfrm>
            <a:off x="1651000" y="1592580"/>
            <a:ext cx="3766820" cy="553085"/>
          </a:xfrm>
          <a:prstGeom prst="rect">
            <a:avLst/>
          </a:prstGeom>
          <a:noFill/>
        </p:spPr>
        <p:txBody>
          <a:bodyPr wrap="none" rtlCol="0" anchor="t">
            <a:spAutoFit/>
          </a:bodyPr>
          <a:p>
            <a:pPr>
              <a:lnSpc>
                <a:spcPct val="150000"/>
              </a:lnSpc>
            </a:pPr>
            <a:r>
              <a:rPr lang="en-US" altLang="zh-CN" sz="2000" dirty="0">
                <a:solidFill>
                  <a:schemeClr val="accent2">
                    <a:lumMod val="75000"/>
                  </a:schemeClr>
                </a:solidFill>
                <a:latin typeface="微软雅黑" pitchFamily="34" charset="-122"/>
                <a:ea typeface="微软雅黑" pitchFamily="34" charset="-122"/>
                <a:sym typeface="+mn-ea"/>
              </a:rPr>
              <a:t>2. 高瞻</a:t>
            </a:r>
            <a:r>
              <a:rPr lang="zh-CN" altLang="en-US" sz="2000" dirty="0">
                <a:solidFill>
                  <a:schemeClr val="accent2">
                    <a:lumMod val="75000"/>
                  </a:schemeClr>
                </a:solidFill>
                <a:latin typeface="微软雅黑" pitchFamily="34" charset="-122"/>
                <a:ea typeface="微软雅黑" pitchFamily="34" charset="-122"/>
                <a:sym typeface="+mn-ea"/>
              </a:rPr>
              <a:t>课程的目标、内容和方法</a:t>
            </a:r>
            <a:endParaRPr lang="zh-CN" altLang="en-US" sz="2000" dirty="0">
              <a:solidFill>
                <a:schemeClr val="accent2">
                  <a:lumMod val="75000"/>
                </a:schemeClr>
              </a:solidFill>
              <a:latin typeface="微软雅黑" pitchFamily="34" charset="-122"/>
              <a:ea typeface="微软雅黑" pitchFamily="34" charset="-122"/>
              <a:sym typeface="+mn-ea"/>
            </a:endParaRPr>
          </a:p>
        </p:txBody>
      </p:sp>
      <p:sp>
        <p:nvSpPr>
          <p:cNvPr id="18" name="圆角矩形 17"/>
          <p:cNvSpPr/>
          <p:nvPr>
            <p:custDataLst>
              <p:tags r:id="rId1"/>
            </p:custDataLst>
          </p:nvPr>
        </p:nvSpPr>
        <p:spPr>
          <a:xfrm>
            <a:off x="952500" y="3082290"/>
            <a:ext cx="3231515" cy="3312160"/>
          </a:xfrm>
          <a:prstGeom prst="roundRect">
            <a:avLst>
              <a:gd name="adj" fmla="val 6445"/>
            </a:avLst>
          </a:prstGeom>
          <a:gradFill>
            <a:gsLst>
              <a:gs pos="100000">
                <a:srgbClr val="376FFF"/>
              </a:gs>
              <a:gs pos="0">
                <a:srgbClr val="376FFF">
                  <a:lumMod val="60000"/>
                  <a:lumOff val="40000"/>
                </a:srgbClr>
              </a:gs>
            </a:gsLst>
            <a:lin ang="2700000"/>
          </a:gradFill>
          <a:ln w="12700" cmpd="sng">
            <a:noFill/>
            <a:prstDash val="solid"/>
          </a:ln>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p>
        </p:txBody>
      </p:sp>
      <p:sp>
        <p:nvSpPr>
          <p:cNvPr id="4" name="文本框 3"/>
          <p:cNvSpPr txBox="1"/>
          <p:nvPr>
            <p:custDataLst>
              <p:tags r:id="rId2"/>
            </p:custDataLst>
          </p:nvPr>
        </p:nvSpPr>
        <p:spPr>
          <a:xfrm>
            <a:off x="1563370" y="3086100"/>
            <a:ext cx="1827530" cy="645160"/>
          </a:xfrm>
          <a:prstGeom prst="rect">
            <a:avLst/>
          </a:prstGeom>
          <a:noFill/>
        </p:spPr>
        <p:txBody>
          <a:bodyPr wrap="square" rtlCol="0" anchor="ctr" anchorCtr="0">
            <a:normAutofit/>
          </a:bodyPr>
          <a:p>
            <a:pPr algn="ctr" fontAlgn="ctr">
              <a:lnSpc>
                <a:spcPct val="150000"/>
              </a:lnSpc>
            </a:pPr>
            <a:r>
              <a:rPr lang="zh-CN" altLang="en-US" sz="2400" b="1">
                <a:solidFill>
                  <a:srgbClr val="FFFFFF"/>
                </a:solidFill>
                <a:effectLst>
                  <a:outerShdw blurRad="50800" dist="38100" dir="2700000" algn="tl" rotWithShape="0">
                    <a:srgbClr val="17D594">
                      <a:alpha val="40000"/>
                    </a:srgbClr>
                  </a:outerShdw>
                </a:effectLst>
                <a:latin typeface="MiSans Bold" panose="00000800000000000000" charset="-122"/>
                <a:ea typeface="MiSans Bold" panose="00000800000000000000" charset="-122"/>
                <a:cs typeface="江城圆体 300W" panose="020B0300000000000000" charset="-122"/>
              </a:rPr>
              <a:t>计划时间</a:t>
            </a:r>
            <a:endParaRPr lang="zh-CN" altLang="en-US" sz="2400" b="1">
              <a:solidFill>
                <a:srgbClr val="FFFFFF"/>
              </a:solidFill>
              <a:effectLst>
                <a:outerShdw blurRad="50800" dist="38100" dir="2700000" algn="tl" rotWithShape="0">
                  <a:srgbClr val="17D594">
                    <a:alpha val="40000"/>
                  </a:srgbClr>
                </a:outerShdw>
              </a:effectLst>
              <a:latin typeface="MiSans Bold" panose="00000800000000000000" charset="-122"/>
              <a:ea typeface="MiSans Bold" panose="00000800000000000000" charset="-122"/>
              <a:cs typeface="江城圆体 300W" panose="020B0300000000000000" charset="-122"/>
            </a:endParaRPr>
          </a:p>
        </p:txBody>
      </p:sp>
      <p:sp>
        <p:nvSpPr>
          <p:cNvPr id="24" name="文本框 23"/>
          <p:cNvSpPr txBox="1"/>
          <p:nvPr>
            <p:custDataLst>
              <p:tags r:id="rId3"/>
            </p:custDataLst>
          </p:nvPr>
        </p:nvSpPr>
        <p:spPr>
          <a:xfrm>
            <a:off x="981075" y="3844925"/>
            <a:ext cx="3097530" cy="2409190"/>
          </a:xfrm>
          <a:prstGeom prst="rect">
            <a:avLst/>
          </a:prstGeom>
          <a:noFill/>
        </p:spPr>
        <p:txBody>
          <a:bodyPr wrap="square" rtlCol="0" anchor="ctr" anchorCtr="0"/>
          <a:p>
            <a:pPr indent="0" algn="l">
              <a:lnSpc>
                <a:spcPct val="120000"/>
              </a:lnSpc>
              <a:spcBef>
                <a:spcPts val="0"/>
              </a:spcBef>
              <a:spcAft>
                <a:spcPts val="0"/>
              </a:spcAft>
              <a:buNone/>
            </a:pPr>
            <a:r>
              <a:rPr lang="zh-CN" altLang="en-US" sz="1600" kern="0" spc="100" noProof="0" dirty="0">
                <a:ln>
                  <a:noFill/>
                </a:ln>
                <a:solidFill>
                  <a:srgbClr val="FFFFFF"/>
                </a:solidFill>
                <a:effectLst/>
                <a:uLnTx/>
                <a:uFillTx/>
                <a:latin typeface="MiSans" panose="00000500000000000000" charset="-122"/>
                <a:ea typeface="MiSans" panose="00000500000000000000" charset="-122"/>
                <a:cs typeface="微软雅黑" pitchFamily="34" charset="-122"/>
                <a:sym typeface="Arial" panose="020B0604020202020204" pitchFamily="34" charset="0"/>
              </a:rPr>
              <a:t>  </a:t>
            </a:r>
            <a:r>
              <a:rPr lang="zh-CN" altLang="en-US" kern="0" spc="100" noProof="0" dirty="0">
                <a:ln>
                  <a:noFill/>
                </a:ln>
                <a:solidFill>
                  <a:srgbClr val="FFFFFF"/>
                </a:solidFill>
                <a:effectLst/>
                <a:uLnTx/>
                <a:uFillTx/>
                <a:latin typeface="MiSans" panose="00000500000000000000" charset="-122"/>
                <a:ea typeface="MiSans" panose="00000500000000000000" charset="-122"/>
                <a:cs typeface="微软雅黑" pitchFamily="34" charset="-122"/>
                <a:sym typeface="Arial" panose="020B0604020202020204" pitchFamily="34" charset="0"/>
              </a:rPr>
              <a:t>在“计划时间”内，教师给儿童表达自己想法和计划的机会，通过让儿童做他们自己决定做的事，使儿童体验独立工作的感受以及与成人和同伴一起工作的快乐。</a:t>
            </a:r>
            <a:endParaRPr lang="zh-CN" altLang="en-US" kern="0" spc="100" noProof="0" dirty="0">
              <a:ln>
                <a:noFill/>
              </a:ln>
              <a:solidFill>
                <a:srgbClr val="FFFFFF"/>
              </a:solidFill>
              <a:effectLst/>
              <a:uLnTx/>
              <a:uFillTx/>
              <a:latin typeface="MiSans" panose="00000500000000000000" charset="-122"/>
              <a:ea typeface="MiSans" panose="00000500000000000000" charset="-122"/>
              <a:cs typeface="微软雅黑" pitchFamily="34" charset="-122"/>
              <a:sym typeface="Arial" panose="020B0604020202020204" pitchFamily="34" charset="0"/>
            </a:endParaRPr>
          </a:p>
        </p:txBody>
      </p:sp>
      <p:sp>
        <p:nvSpPr>
          <p:cNvPr id="5" name="圆角矩形 4"/>
          <p:cNvSpPr/>
          <p:nvPr>
            <p:custDataLst>
              <p:tags r:id="rId4"/>
            </p:custDataLst>
          </p:nvPr>
        </p:nvSpPr>
        <p:spPr>
          <a:xfrm>
            <a:off x="4467860" y="3082290"/>
            <a:ext cx="3475355" cy="3239770"/>
          </a:xfrm>
          <a:prstGeom prst="roundRect">
            <a:avLst>
              <a:gd name="adj" fmla="val 6445"/>
            </a:avLst>
          </a:prstGeom>
          <a:gradFill>
            <a:gsLst>
              <a:gs pos="100000">
                <a:srgbClr val="17D594">
                  <a:lumMod val="60000"/>
                  <a:lumOff val="40000"/>
                </a:srgbClr>
              </a:gs>
              <a:gs pos="0">
                <a:srgbClr val="17D594"/>
              </a:gs>
            </a:gsLst>
            <a:lin ang="13500000"/>
          </a:gradFill>
          <a:ln w="12700" cmpd="sng">
            <a:noFill/>
            <a:prstDash val="solid"/>
          </a:ln>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p>
        </p:txBody>
      </p:sp>
      <p:sp>
        <p:nvSpPr>
          <p:cNvPr id="6" name="文本框 5"/>
          <p:cNvSpPr txBox="1"/>
          <p:nvPr>
            <p:custDataLst>
              <p:tags r:id="rId5"/>
            </p:custDataLst>
          </p:nvPr>
        </p:nvSpPr>
        <p:spPr>
          <a:xfrm>
            <a:off x="5178425" y="3073400"/>
            <a:ext cx="1827530" cy="499110"/>
          </a:xfrm>
          <a:prstGeom prst="rect">
            <a:avLst/>
          </a:prstGeom>
          <a:noFill/>
        </p:spPr>
        <p:txBody>
          <a:bodyPr wrap="square" rtlCol="0" anchor="ctr" anchorCtr="0">
            <a:noAutofit/>
          </a:bodyPr>
          <a:p>
            <a:pPr algn="ctr" fontAlgn="ctr">
              <a:lnSpc>
                <a:spcPct val="150000"/>
              </a:lnSpc>
            </a:pPr>
            <a:r>
              <a:rPr lang="zh-CN" altLang="en-US" sz="2400" b="1">
                <a:solidFill>
                  <a:srgbClr val="FFFFFF"/>
                </a:solidFill>
                <a:effectLst>
                  <a:outerShdw blurRad="50800" dist="38100" dir="2700000" algn="tl" rotWithShape="0">
                    <a:srgbClr val="17D594">
                      <a:alpha val="40000"/>
                    </a:srgbClr>
                  </a:outerShdw>
                </a:effectLst>
                <a:latin typeface="MiSans Bold" panose="00000800000000000000" charset="-122"/>
                <a:ea typeface="MiSans Bold" panose="00000800000000000000" charset="-122"/>
                <a:cs typeface="江城圆体 300W" panose="020B0300000000000000" charset="-122"/>
              </a:rPr>
              <a:t>工作时间</a:t>
            </a:r>
            <a:endParaRPr lang="zh-CN" altLang="en-US" sz="2400" b="1">
              <a:solidFill>
                <a:srgbClr val="FFFFFF"/>
              </a:solidFill>
              <a:effectLst>
                <a:outerShdw blurRad="50800" dist="38100" dir="2700000" algn="tl" rotWithShape="0">
                  <a:srgbClr val="17D594">
                    <a:alpha val="40000"/>
                  </a:srgbClr>
                </a:outerShdw>
              </a:effectLst>
              <a:latin typeface="MiSans Bold" panose="00000800000000000000" charset="-122"/>
              <a:ea typeface="MiSans Bold" panose="00000800000000000000" charset="-122"/>
              <a:cs typeface="江城圆体 300W" panose="020B0300000000000000" charset="-122"/>
            </a:endParaRPr>
          </a:p>
        </p:txBody>
      </p:sp>
      <p:sp>
        <p:nvSpPr>
          <p:cNvPr id="12" name="文本框 11"/>
          <p:cNvSpPr txBox="1"/>
          <p:nvPr>
            <p:custDataLst>
              <p:tags r:id="rId6"/>
            </p:custDataLst>
          </p:nvPr>
        </p:nvSpPr>
        <p:spPr>
          <a:xfrm>
            <a:off x="4488180" y="3698875"/>
            <a:ext cx="3326765" cy="2469515"/>
          </a:xfrm>
          <a:prstGeom prst="rect">
            <a:avLst/>
          </a:prstGeom>
          <a:noFill/>
        </p:spPr>
        <p:txBody>
          <a:bodyPr wrap="square" rtlCol="0" anchor="ctr" anchorCtr="0">
            <a:noAutofit/>
          </a:bodyPr>
          <a:p>
            <a:pPr indent="0" algn="l">
              <a:lnSpc>
                <a:spcPct val="120000"/>
              </a:lnSpc>
              <a:spcBef>
                <a:spcPts val="0"/>
              </a:spcBef>
              <a:spcAft>
                <a:spcPts val="0"/>
              </a:spcAft>
              <a:buNone/>
            </a:pPr>
            <a:r>
              <a:rPr lang="zh-CN" altLang="en-US" kern="0" spc="100" noProof="0" dirty="0">
                <a:ln>
                  <a:noFill/>
                </a:ln>
                <a:solidFill>
                  <a:srgbClr val="FFFFFF"/>
                </a:solidFill>
                <a:effectLst/>
                <a:uLnTx/>
                <a:uFillTx/>
                <a:latin typeface="MiSans" panose="00000500000000000000" charset="-122"/>
                <a:ea typeface="MiSans" panose="00000500000000000000" charset="-122"/>
                <a:cs typeface="微软雅黑" pitchFamily="34" charset="-122"/>
                <a:sym typeface="Arial" panose="020B0604020202020204" pitchFamily="34" charset="0"/>
              </a:rPr>
              <a:t>“工作时间”占日常活动的最多的时间，在这段时间中，儿童进行他们计划的项目和活动，对材料进行探究，学习新的技能，尝试自己的想法，教师则是鼓励、指导和支持儿童的活动，设置问题情景，并参与儿童的讨论。</a:t>
            </a:r>
            <a:endParaRPr lang="zh-CN" altLang="en-US" kern="0" spc="100" noProof="0" dirty="0">
              <a:ln>
                <a:noFill/>
              </a:ln>
              <a:solidFill>
                <a:srgbClr val="FFFFFF"/>
              </a:solidFill>
              <a:effectLst/>
              <a:uLnTx/>
              <a:uFillTx/>
              <a:latin typeface="MiSans" panose="00000500000000000000" charset="-122"/>
              <a:ea typeface="MiSans" panose="00000500000000000000" charset="-122"/>
              <a:cs typeface="微软雅黑" pitchFamily="34" charset="-122"/>
              <a:sym typeface="Arial" panose="020B0604020202020204" pitchFamily="34" charset="0"/>
            </a:endParaRPr>
          </a:p>
        </p:txBody>
      </p:sp>
      <p:sp>
        <p:nvSpPr>
          <p:cNvPr id="8" name="圆角矩形 7"/>
          <p:cNvSpPr/>
          <p:nvPr>
            <p:custDataLst>
              <p:tags r:id="rId7"/>
            </p:custDataLst>
          </p:nvPr>
        </p:nvSpPr>
        <p:spPr>
          <a:xfrm>
            <a:off x="8315960" y="3082290"/>
            <a:ext cx="2916555" cy="3105785"/>
          </a:xfrm>
          <a:prstGeom prst="roundRect">
            <a:avLst>
              <a:gd name="adj" fmla="val 6445"/>
            </a:avLst>
          </a:prstGeom>
          <a:gradFill>
            <a:gsLst>
              <a:gs pos="100000">
                <a:srgbClr val="376FFF"/>
              </a:gs>
              <a:gs pos="0">
                <a:srgbClr val="376FFF">
                  <a:lumMod val="60000"/>
                  <a:lumOff val="40000"/>
                </a:srgbClr>
              </a:gs>
            </a:gsLst>
            <a:lin ang="2700000"/>
          </a:gradFill>
          <a:ln w="12700" cmpd="sng">
            <a:noFill/>
            <a:prstDash val="solid"/>
          </a:ln>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p>
        </p:txBody>
      </p:sp>
      <p:sp>
        <p:nvSpPr>
          <p:cNvPr id="11" name="文本框 10"/>
          <p:cNvSpPr txBox="1"/>
          <p:nvPr>
            <p:custDataLst>
              <p:tags r:id="rId8"/>
            </p:custDataLst>
          </p:nvPr>
        </p:nvSpPr>
        <p:spPr>
          <a:xfrm>
            <a:off x="8679815" y="3060700"/>
            <a:ext cx="2156460" cy="645160"/>
          </a:xfrm>
          <a:prstGeom prst="rect">
            <a:avLst/>
          </a:prstGeom>
          <a:noFill/>
        </p:spPr>
        <p:txBody>
          <a:bodyPr wrap="square" rtlCol="0" anchor="ctr" anchorCtr="0">
            <a:normAutofit/>
          </a:bodyPr>
          <a:p>
            <a:pPr algn="ctr" fontAlgn="ctr">
              <a:lnSpc>
                <a:spcPct val="150000"/>
              </a:lnSpc>
            </a:pPr>
            <a:r>
              <a:rPr lang="zh-CN" altLang="en-US" sz="2400" b="1">
                <a:solidFill>
                  <a:srgbClr val="FFFFFF"/>
                </a:solidFill>
                <a:effectLst>
                  <a:outerShdw blurRad="50800" dist="38100" dir="2700000" algn="tl" rotWithShape="0">
                    <a:srgbClr val="17D594">
                      <a:alpha val="40000"/>
                    </a:srgbClr>
                  </a:outerShdw>
                </a:effectLst>
                <a:latin typeface="MiSans Bold" panose="00000800000000000000" charset="-122"/>
                <a:ea typeface="MiSans Bold" panose="00000800000000000000" charset="-122"/>
                <a:cs typeface="江城圆体 300W" panose="020B0300000000000000" charset="-122"/>
              </a:rPr>
              <a:t>回忆时间</a:t>
            </a:r>
            <a:endParaRPr lang="zh-CN" altLang="en-US" sz="2400" b="1">
              <a:solidFill>
                <a:srgbClr val="FFFFFF"/>
              </a:solidFill>
              <a:effectLst>
                <a:outerShdw blurRad="50800" dist="38100" dir="2700000" algn="tl" rotWithShape="0">
                  <a:srgbClr val="17D594">
                    <a:alpha val="40000"/>
                  </a:srgbClr>
                </a:outerShdw>
              </a:effectLst>
              <a:latin typeface="MiSans Bold" panose="00000800000000000000" charset="-122"/>
              <a:ea typeface="MiSans Bold" panose="00000800000000000000" charset="-122"/>
              <a:cs typeface="江城圆体 300W" panose="020B0300000000000000" charset="-122"/>
            </a:endParaRPr>
          </a:p>
        </p:txBody>
      </p:sp>
      <p:sp>
        <p:nvSpPr>
          <p:cNvPr id="14" name="文本框 13"/>
          <p:cNvSpPr txBox="1"/>
          <p:nvPr>
            <p:custDataLst>
              <p:tags r:id="rId9"/>
            </p:custDataLst>
          </p:nvPr>
        </p:nvSpPr>
        <p:spPr>
          <a:xfrm>
            <a:off x="8458200" y="3662680"/>
            <a:ext cx="2755900" cy="2639695"/>
          </a:xfrm>
          <a:prstGeom prst="rect">
            <a:avLst/>
          </a:prstGeom>
          <a:noFill/>
        </p:spPr>
        <p:txBody>
          <a:bodyPr wrap="square" rtlCol="0" anchor="ctr" anchorCtr="0">
            <a:normAutofit/>
          </a:bodyPr>
          <a:p>
            <a:pPr indent="0" algn="l">
              <a:lnSpc>
                <a:spcPct val="120000"/>
              </a:lnSpc>
              <a:spcBef>
                <a:spcPts val="0"/>
              </a:spcBef>
              <a:spcAft>
                <a:spcPts val="0"/>
              </a:spcAft>
              <a:buNone/>
            </a:pPr>
            <a:r>
              <a:rPr lang="zh-CN" altLang="en-US" kern="0" spc="100" noProof="0" dirty="0">
                <a:ln>
                  <a:noFill/>
                </a:ln>
                <a:solidFill>
                  <a:srgbClr val="FFFFFF"/>
                </a:solidFill>
                <a:effectLst/>
                <a:uLnTx/>
                <a:uFillTx/>
                <a:latin typeface="MiSans" panose="00000500000000000000" charset="-122"/>
                <a:ea typeface="MiSans" panose="00000500000000000000" charset="-122"/>
                <a:cs typeface="微软雅黑" pitchFamily="34" charset="-122"/>
                <a:sym typeface="Arial" panose="020B0604020202020204" pitchFamily="34" charset="0"/>
              </a:rPr>
              <a:t>是三个环节中的最后一个环节，通常在整理和收拾时间之后。在回忆时间中，儿童与教师一起，回忆和表述工作时间的活动。</a:t>
            </a:r>
            <a:endParaRPr lang="zh-CN" altLang="en-US" kern="0" spc="100" noProof="0" dirty="0">
              <a:ln>
                <a:noFill/>
              </a:ln>
              <a:solidFill>
                <a:srgbClr val="FFFFFF"/>
              </a:solidFill>
              <a:effectLst/>
              <a:uLnTx/>
              <a:uFillTx/>
              <a:latin typeface="MiSans" panose="00000500000000000000" charset="-122"/>
              <a:ea typeface="MiSans" panose="00000500000000000000" charset="-122"/>
              <a:cs typeface="微软雅黑" pitchFamily="34" charset="-122"/>
              <a:sym typeface="Arial" panose="020B0604020202020204" pitchFamily="34" charset="0"/>
            </a:endParaRPr>
          </a:p>
        </p:txBody>
      </p:sp>
    </p:spTree>
    <p:custDataLst>
      <p:tags r:id="rId10"/>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1132447" y="1518830"/>
            <a:ext cx="10043983" cy="598805"/>
          </a:xfrm>
          <a:prstGeom prst="rect">
            <a:avLst/>
          </a:prstGeom>
          <a:noFill/>
        </p:spPr>
        <p:txBody>
          <a:bodyPr wrap="square" rtlCol="0">
            <a:spAutoFit/>
          </a:bodyPr>
          <a:lstStyle/>
          <a:p>
            <a:pPr>
              <a:lnSpc>
                <a:spcPct val="150000"/>
              </a:lnSpc>
            </a:pPr>
            <a:r>
              <a:rPr lang="en-US" altLang="zh-CN" sz="2200" dirty="0">
                <a:solidFill>
                  <a:schemeClr val="accent2">
                    <a:lumMod val="75000"/>
                  </a:schemeClr>
                </a:solidFill>
                <a:latin typeface="微软雅黑" pitchFamily="34" charset="-122"/>
                <a:ea typeface="微软雅黑" pitchFamily="34" charset="-122"/>
              </a:rPr>
              <a:t>3.</a:t>
            </a:r>
            <a:r>
              <a:rPr sz="2200" dirty="0">
                <a:solidFill>
                  <a:schemeClr val="accent2">
                    <a:lumMod val="75000"/>
                  </a:schemeClr>
                </a:solidFill>
                <a:latin typeface="微软雅黑" pitchFamily="34" charset="-122"/>
                <a:ea typeface="微软雅黑" pitchFamily="34" charset="-122"/>
              </a:rPr>
              <a:t>高瞻</a:t>
            </a:r>
            <a:r>
              <a:rPr lang="zh-CN" altLang="en-US" sz="2200" dirty="0">
                <a:solidFill>
                  <a:schemeClr val="accent2">
                    <a:lumMod val="75000"/>
                  </a:schemeClr>
                </a:solidFill>
                <a:latin typeface="微软雅黑" pitchFamily="34" charset="-122"/>
                <a:ea typeface="微软雅黑" pitchFamily="34" charset="-122"/>
              </a:rPr>
              <a:t>课程中教师的作用</a:t>
            </a:r>
            <a:endParaRPr lang="zh-CN" altLang="en-US" sz="2200" dirty="0">
              <a:solidFill>
                <a:schemeClr val="tx1">
                  <a:lumMod val="75000"/>
                  <a:lumOff val="25000"/>
                </a:schemeClr>
              </a:solidFill>
              <a:latin typeface="微软雅黑" pitchFamily="34" charset="-122"/>
              <a:ea typeface="微软雅黑" pitchFamily="34" charset="-122"/>
            </a:endParaRPr>
          </a:p>
        </p:txBody>
      </p:sp>
      <p:sp>
        <p:nvSpPr>
          <p:cNvPr id="9" name="文本框 8"/>
          <p:cNvSpPr txBox="1"/>
          <p:nvPr/>
        </p:nvSpPr>
        <p:spPr>
          <a:xfrm>
            <a:off x="594995" y="124460"/>
            <a:ext cx="10991850" cy="583565"/>
          </a:xfrm>
          <a:prstGeom prst="rect">
            <a:avLst/>
          </a:prstGeom>
          <a:noFill/>
          <a:ln w="9525">
            <a:noFill/>
          </a:ln>
        </p:spPr>
        <p:txBody>
          <a:bodyPr wrap="square">
            <a:spAutoFit/>
          </a:bodyPr>
          <a:p>
            <a:pPr indent="0"/>
            <a:r>
              <a:rPr sz="3200" b="1">
                <a:solidFill>
                  <a:schemeClr val="bg1"/>
                </a:solidFill>
                <a:latin typeface="+mj-lt"/>
                <a:cs typeface="+mj-lt"/>
              </a:rPr>
              <a:t>二、 各种国际知名的早期教育方案、课程模式和课程架构</a:t>
            </a:r>
            <a:endParaRPr sz="3200" b="1">
              <a:solidFill>
                <a:schemeClr val="bg1"/>
              </a:solidFill>
              <a:latin typeface="+mj-lt"/>
              <a:cs typeface="+mj-lt"/>
            </a:endParaRPr>
          </a:p>
        </p:txBody>
      </p:sp>
      <p:sp>
        <p:nvSpPr>
          <p:cNvPr id="10" name="文本框 9"/>
          <p:cNvSpPr txBox="1"/>
          <p:nvPr/>
        </p:nvSpPr>
        <p:spPr>
          <a:xfrm>
            <a:off x="1079500" y="937895"/>
            <a:ext cx="9697085" cy="460375"/>
          </a:xfrm>
          <a:prstGeom prst="rect">
            <a:avLst/>
          </a:prstGeom>
          <a:noFill/>
          <a:ln w="9525">
            <a:noFill/>
          </a:ln>
        </p:spPr>
        <p:txBody>
          <a:bodyPr wrap="square">
            <a:spAutoFit/>
          </a:bodyPr>
          <a:p>
            <a:pPr indent="0"/>
            <a:r>
              <a:rPr sz="2400" b="1">
                <a:solidFill>
                  <a:schemeClr val="accent5">
                    <a:lumMod val="75000"/>
                  </a:schemeClr>
                </a:solidFill>
              </a:rPr>
              <a:t>（</a:t>
            </a:r>
            <a:r>
              <a:rPr lang="zh-CN" sz="2400" b="1">
                <a:solidFill>
                  <a:schemeClr val="accent5">
                    <a:lumMod val="75000"/>
                  </a:schemeClr>
                </a:solidFill>
              </a:rPr>
              <a:t>二</a:t>
            </a:r>
            <a:r>
              <a:rPr sz="2400" b="1">
                <a:solidFill>
                  <a:schemeClr val="accent5">
                    <a:lumMod val="75000"/>
                  </a:schemeClr>
                </a:solidFill>
              </a:rPr>
              <a:t>） </a:t>
            </a:r>
            <a:r>
              <a:rPr lang="zh-CN" sz="2400" b="1">
                <a:solidFill>
                  <a:schemeClr val="accent5">
                    <a:lumMod val="75000"/>
                  </a:schemeClr>
                </a:solidFill>
              </a:rPr>
              <a:t>高瞻课程</a:t>
            </a:r>
            <a:r>
              <a:rPr sz="2400" b="1">
                <a:solidFill>
                  <a:schemeClr val="accent5">
                    <a:lumMod val="75000"/>
                  </a:schemeClr>
                </a:solidFill>
              </a:rPr>
              <a:t>课程</a:t>
            </a:r>
            <a:endParaRPr sz="2400" b="1">
              <a:solidFill>
                <a:schemeClr val="accent5">
                  <a:lumMod val="75000"/>
                </a:schemeClr>
              </a:solidFill>
            </a:endParaRPr>
          </a:p>
        </p:txBody>
      </p:sp>
      <p:sp>
        <p:nvSpPr>
          <p:cNvPr id="2" name="文本框 1"/>
          <p:cNvSpPr txBox="1"/>
          <p:nvPr/>
        </p:nvSpPr>
        <p:spPr>
          <a:xfrm>
            <a:off x="1134110" y="3629025"/>
            <a:ext cx="9360535" cy="2630170"/>
          </a:xfrm>
          <a:prstGeom prst="rect">
            <a:avLst/>
          </a:prstGeom>
          <a:solidFill>
            <a:schemeClr val="accent1">
              <a:lumMod val="20000"/>
              <a:lumOff val="80000"/>
            </a:schemeClr>
          </a:solidFill>
        </p:spPr>
        <p:txBody>
          <a:bodyPr wrap="square" rtlCol="0" anchor="t">
            <a:spAutoFit/>
          </a:bodyPr>
          <a:p>
            <a:pPr marL="285750" indent="-285750">
              <a:lnSpc>
                <a:spcPct val="150000"/>
              </a:lnSpc>
              <a:buFont typeface="Wingdings" panose="05000000000000000000" charset="0"/>
              <a:buChar char=""/>
            </a:pPr>
            <a:r>
              <a:rPr lang="zh-CN" altLang="en-US" sz="2200" dirty="0">
                <a:solidFill>
                  <a:schemeClr val="tx1">
                    <a:lumMod val="75000"/>
                    <a:lumOff val="25000"/>
                  </a:schemeClr>
                </a:solidFill>
                <a:latin typeface="微软雅黑" pitchFamily="34" charset="-122"/>
                <a:ea typeface="微软雅黑" pitchFamily="34" charset="-122"/>
                <a:sym typeface="+mn-ea"/>
              </a:rPr>
              <a:t>① 提供丰富的材料和活动，使儿童能对材料和活动进行选择；</a:t>
            </a:r>
            <a:endParaRPr lang="en-US" altLang="zh-CN" sz="2200" dirty="0">
              <a:solidFill>
                <a:schemeClr val="tx1">
                  <a:lumMod val="75000"/>
                  <a:lumOff val="25000"/>
                </a:schemeClr>
              </a:solidFill>
              <a:latin typeface="微软雅黑" pitchFamily="34" charset="-122"/>
              <a:ea typeface="微软雅黑" pitchFamily="34" charset="-122"/>
            </a:endParaRPr>
          </a:p>
          <a:p>
            <a:pPr marL="285750" indent="-285750">
              <a:lnSpc>
                <a:spcPct val="150000"/>
              </a:lnSpc>
              <a:buFont typeface="Wingdings" panose="05000000000000000000" charset="0"/>
              <a:buChar char=""/>
            </a:pPr>
            <a:r>
              <a:rPr lang="en-US" altLang="zh-CN" sz="2200" dirty="0">
                <a:solidFill>
                  <a:schemeClr val="tx1">
                    <a:lumMod val="75000"/>
                    <a:lumOff val="25000"/>
                  </a:schemeClr>
                </a:solidFill>
                <a:latin typeface="微软雅黑" pitchFamily="34" charset="-122"/>
                <a:ea typeface="微软雅黑" pitchFamily="34" charset="-122"/>
                <a:sym typeface="+mn-ea"/>
              </a:rPr>
              <a:t>② </a:t>
            </a:r>
            <a:r>
              <a:rPr lang="zh-CN" altLang="en-US" sz="2200" dirty="0">
                <a:solidFill>
                  <a:schemeClr val="tx1">
                    <a:lumMod val="75000"/>
                    <a:lumOff val="25000"/>
                  </a:schemeClr>
                </a:solidFill>
                <a:latin typeface="微软雅黑" pitchFamily="34" charset="-122"/>
                <a:ea typeface="微软雅黑" pitchFamily="34" charset="-122"/>
                <a:sym typeface="+mn-ea"/>
              </a:rPr>
              <a:t>明确要求儿童运用某种方式决定计划和制定目标，并在完成任务的过程中找到和评判不同解决问题的办法。</a:t>
            </a:r>
            <a:endParaRPr lang="zh-CN" altLang="en-US" sz="2200" dirty="0">
              <a:solidFill>
                <a:schemeClr val="tx1">
                  <a:lumMod val="75000"/>
                  <a:lumOff val="25000"/>
                </a:schemeClr>
              </a:solidFill>
              <a:latin typeface="微软雅黑" pitchFamily="34" charset="-122"/>
              <a:ea typeface="微软雅黑" pitchFamily="34" charset="-122"/>
            </a:endParaRPr>
          </a:p>
          <a:p>
            <a:pPr marL="285750" indent="-285750">
              <a:lnSpc>
                <a:spcPct val="150000"/>
              </a:lnSpc>
              <a:buFont typeface="Wingdings" panose="05000000000000000000" charset="0"/>
              <a:buChar char=""/>
            </a:pPr>
            <a:r>
              <a:rPr lang="zh-CN" altLang="en-US" sz="2200" dirty="0">
                <a:solidFill>
                  <a:schemeClr val="tx1">
                    <a:lumMod val="75000"/>
                    <a:lumOff val="25000"/>
                  </a:schemeClr>
                </a:solidFill>
                <a:latin typeface="微软雅黑" pitchFamily="34" charset="-122"/>
                <a:ea typeface="微软雅黑" pitchFamily="34" charset="-122"/>
                <a:sym typeface="+mn-ea"/>
              </a:rPr>
              <a:t>③ 通过提问、建议和环境设计，为儿童创造与其思维发展、语言发展和社会性发展有关的关键经验的活动情景。</a:t>
            </a:r>
            <a:endParaRPr lang="zh-CN" altLang="en-US" sz="2200" dirty="0">
              <a:solidFill>
                <a:schemeClr val="tx1">
                  <a:lumMod val="75000"/>
                  <a:lumOff val="25000"/>
                </a:schemeClr>
              </a:solidFill>
              <a:latin typeface="微软雅黑" pitchFamily="34" charset="-122"/>
              <a:ea typeface="微软雅黑" pitchFamily="34" charset="-122"/>
            </a:endParaRPr>
          </a:p>
        </p:txBody>
      </p:sp>
      <p:sp>
        <p:nvSpPr>
          <p:cNvPr id="100" name="文本框 99"/>
          <p:cNvSpPr txBox="1"/>
          <p:nvPr/>
        </p:nvSpPr>
        <p:spPr>
          <a:xfrm>
            <a:off x="865505" y="2157730"/>
            <a:ext cx="10278745" cy="598805"/>
          </a:xfrm>
          <a:prstGeom prst="rect">
            <a:avLst/>
          </a:prstGeom>
          <a:noFill/>
          <a:ln w="9525">
            <a:noFill/>
          </a:ln>
        </p:spPr>
        <p:txBody>
          <a:bodyPr wrap="square">
            <a:spAutoFit/>
          </a:bodyPr>
          <a:p>
            <a:pPr indent="0" fontAlgn="auto">
              <a:lnSpc>
                <a:spcPct val="150000"/>
              </a:lnSpc>
            </a:pPr>
            <a:r>
              <a:rPr lang="en-US" sz="2200" b="0">
                <a:latin typeface="宋体" charset="0"/>
                <a:cs typeface="宋体" charset="0"/>
              </a:rPr>
              <a:t>  </a:t>
            </a:r>
            <a:r>
              <a:rPr lang="zh-CN" sz="2200" b="0">
                <a:cs typeface="宋体" charset="0"/>
              </a:rPr>
              <a:t>在高瞻课程中，教师的作用主要是</a:t>
            </a:r>
            <a:r>
              <a:rPr lang="zh-CN" sz="2200" b="0">
                <a:solidFill>
                  <a:schemeClr val="accent2">
                    <a:lumMod val="75000"/>
                  </a:schemeClr>
                </a:solidFill>
                <a:cs typeface="宋体" charset="0"/>
              </a:rPr>
              <a:t>担任儿童解决问题活动的积极鼓励者</a:t>
            </a:r>
            <a:r>
              <a:rPr lang="zh-CN" sz="2200" b="0">
                <a:cs typeface="宋体" charset="0"/>
              </a:rPr>
              <a:t>。</a:t>
            </a:r>
            <a:endParaRPr lang="zh-CN" altLang="en-US" sz="2200"/>
          </a:p>
        </p:txBody>
      </p:sp>
      <p:sp>
        <p:nvSpPr>
          <p:cNvPr id="3" name="文本框 2"/>
          <p:cNvSpPr txBox="1"/>
          <p:nvPr/>
        </p:nvSpPr>
        <p:spPr>
          <a:xfrm>
            <a:off x="1184910" y="3168015"/>
            <a:ext cx="9274175" cy="429895"/>
          </a:xfrm>
          <a:prstGeom prst="rect">
            <a:avLst/>
          </a:prstGeom>
          <a:solidFill>
            <a:schemeClr val="accent1"/>
          </a:solidFill>
          <a:ln w="9525">
            <a:noFill/>
          </a:ln>
        </p:spPr>
        <p:txBody>
          <a:bodyPr wrap="square">
            <a:spAutoFit/>
          </a:bodyPr>
          <a:p>
            <a:pPr marL="0" indent="0" algn="l"/>
            <a:r>
              <a:rPr lang="zh-CN" sz="2200" b="0">
                <a:cs typeface="宋体" charset="0"/>
              </a:rPr>
              <a:t>教师可以通过以下方法鼓励儿童主动地去解决问题：</a:t>
            </a:r>
            <a:r>
              <a:rPr lang="en-US" sz="2200" b="0">
                <a:latin typeface="宋体" charset="0"/>
                <a:cs typeface="Times New Roman" panose="02020603050405020304" pitchFamily="18" charset="0"/>
              </a:rPr>
              <a:t> </a:t>
            </a:r>
            <a:endParaRPr lang="zh-CN" altLang="en-US" sz="2200"/>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userDrawn="1"/>
        </p:nvSpPr>
        <p:spPr>
          <a:xfrm>
            <a:off x="-635" y="6581775"/>
            <a:ext cx="12251055" cy="309245"/>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0" name="文本框 99"/>
          <p:cNvSpPr txBox="1"/>
          <p:nvPr/>
        </p:nvSpPr>
        <p:spPr>
          <a:xfrm>
            <a:off x="594995" y="124460"/>
            <a:ext cx="10991850" cy="583565"/>
          </a:xfrm>
          <a:prstGeom prst="rect">
            <a:avLst/>
          </a:prstGeom>
          <a:noFill/>
          <a:ln w="9525">
            <a:noFill/>
          </a:ln>
        </p:spPr>
        <p:txBody>
          <a:bodyPr wrap="square">
            <a:spAutoFit/>
          </a:bodyPr>
          <a:p>
            <a:pPr indent="0"/>
            <a:r>
              <a:rPr sz="3200" b="1">
                <a:solidFill>
                  <a:schemeClr val="bg1"/>
                </a:solidFill>
                <a:latin typeface="+mj-lt"/>
                <a:cs typeface="+mj-lt"/>
              </a:rPr>
              <a:t>一、 国际权威组织对包括学前教育课程在内的政策的关注    </a:t>
            </a:r>
            <a:endParaRPr sz="3200" b="1">
              <a:solidFill>
                <a:schemeClr val="bg1"/>
              </a:solidFill>
              <a:latin typeface="+mj-lt"/>
              <a:cs typeface="+mj-lt"/>
            </a:endParaRPr>
          </a:p>
        </p:txBody>
      </p:sp>
      <p:sp>
        <p:nvSpPr>
          <p:cNvPr id="2" name="文本框 1"/>
          <p:cNvSpPr txBox="1"/>
          <p:nvPr/>
        </p:nvSpPr>
        <p:spPr>
          <a:xfrm>
            <a:off x="1091565" y="974725"/>
            <a:ext cx="8464550" cy="460375"/>
          </a:xfrm>
          <a:prstGeom prst="rect">
            <a:avLst/>
          </a:prstGeom>
          <a:noFill/>
          <a:ln w="9525">
            <a:noFill/>
          </a:ln>
        </p:spPr>
        <p:txBody>
          <a:bodyPr wrap="square">
            <a:spAutoFit/>
          </a:bodyPr>
          <a:p>
            <a:pPr indent="0"/>
            <a:r>
              <a:rPr lang="zh-CN" sz="2400" b="1">
                <a:solidFill>
                  <a:schemeClr val="accent5">
                    <a:lumMod val="75000"/>
                  </a:schemeClr>
                </a:solidFill>
                <a:cs typeface="宋体" charset="0"/>
              </a:rPr>
              <a:t>（一）</a:t>
            </a:r>
            <a:r>
              <a:rPr lang="en-US" sz="2400" b="1">
                <a:solidFill>
                  <a:schemeClr val="accent5">
                    <a:lumMod val="75000"/>
                  </a:schemeClr>
                </a:solidFill>
                <a:latin typeface="宋体" charset="0"/>
                <a:cs typeface="Times New Roman" panose="02020603050405020304" pitchFamily="18" charset="0"/>
              </a:rPr>
              <a:t> </a:t>
            </a:r>
            <a:r>
              <a:rPr lang="zh-CN" sz="2400" b="1">
                <a:solidFill>
                  <a:schemeClr val="accent5">
                    <a:lumMod val="75000"/>
                  </a:schemeClr>
                </a:solidFill>
                <a:cs typeface="宋体" charset="0"/>
              </a:rPr>
              <a:t>联合国教育、科学及文化组织对学前教育政策的关注</a:t>
            </a:r>
            <a:endParaRPr lang="zh-CN" altLang="en-US" sz="2400" b="1">
              <a:solidFill>
                <a:schemeClr val="accent5">
                  <a:lumMod val="75000"/>
                </a:schemeClr>
              </a:solidFill>
              <a:cs typeface="宋体" charset="0"/>
            </a:endParaRPr>
          </a:p>
        </p:txBody>
      </p:sp>
      <p:sp>
        <p:nvSpPr>
          <p:cNvPr id="3" name="文本框 2"/>
          <p:cNvSpPr txBox="1"/>
          <p:nvPr/>
        </p:nvSpPr>
        <p:spPr>
          <a:xfrm>
            <a:off x="1365885" y="1617345"/>
            <a:ext cx="9859010" cy="4177030"/>
          </a:xfrm>
          <a:prstGeom prst="rect">
            <a:avLst/>
          </a:prstGeom>
          <a:noFill/>
          <a:ln w="9525">
            <a:noFill/>
          </a:ln>
        </p:spPr>
        <p:txBody>
          <a:bodyPr wrap="square">
            <a:spAutoFit/>
          </a:bodyPr>
          <a:p>
            <a:pPr marL="0" indent="0" algn="l" fontAlgn="auto">
              <a:lnSpc>
                <a:spcPct val="150000"/>
              </a:lnSpc>
            </a:pPr>
            <a:r>
              <a:rPr lang="zh-CN" sz="2200" b="0">
                <a:solidFill>
                  <a:schemeClr val="tx1"/>
                </a:solidFill>
                <a:cs typeface="宋体" charset="0"/>
              </a:rPr>
              <a:t>20世纪70年代，提出的“</a:t>
            </a:r>
            <a:r>
              <a:rPr lang="en-US" altLang="zh-CN" sz="2200" b="0">
                <a:solidFill>
                  <a:schemeClr val="tx1"/>
                </a:solidFill>
                <a:cs typeface="宋体" charset="0"/>
              </a:rPr>
              <a:t> </a:t>
            </a:r>
            <a:r>
              <a:rPr lang="zh-CN" sz="2200" b="0">
                <a:solidFill>
                  <a:schemeClr val="accent2">
                    <a:lumMod val="75000"/>
                  </a:schemeClr>
                </a:solidFill>
                <a:cs typeface="宋体" charset="0"/>
              </a:rPr>
              <a:t>学会生存</a:t>
            </a:r>
            <a:r>
              <a:rPr lang="zh-CN" sz="2200" b="0">
                <a:solidFill>
                  <a:schemeClr val="tx1"/>
                </a:solidFill>
                <a:cs typeface="宋体" charset="0"/>
              </a:rPr>
              <a:t>”被称作当代教育思想发展中的一个里程碑，</a:t>
            </a:r>
            <a:endParaRPr lang="zh-CN" sz="2200" b="0">
              <a:solidFill>
                <a:schemeClr val="tx1"/>
              </a:solidFill>
              <a:cs typeface="宋体" charset="0"/>
            </a:endParaRPr>
          </a:p>
          <a:p>
            <a:pPr marL="0" indent="0" algn="l" fontAlgn="auto">
              <a:lnSpc>
                <a:spcPct val="150000"/>
              </a:lnSpc>
            </a:pPr>
            <a:endParaRPr lang="zh-CN" sz="900" b="0">
              <a:solidFill>
                <a:schemeClr val="tx1"/>
              </a:solidFill>
              <a:cs typeface="宋体" charset="0"/>
            </a:endParaRPr>
          </a:p>
          <a:p>
            <a:pPr marL="0" indent="0" algn="l" fontAlgn="auto">
              <a:lnSpc>
                <a:spcPct val="150000"/>
              </a:lnSpc>
            </a:pPr>
            <a:r>
              <a:rPr lang="zh-CN" sz="2200" b="0">
                <a:solidFill>
                  <a:schemeClr val="tx1"/>
                </a:solidFill>
                <a:cs typeface="宋体" charset="0"/>
              </a:rPr>
              <a:t>《从现在到2000年教育内容发展的全球展望》</a:t>
            </a:r>
            <a:r>
              <a:rPr lang="zh-CN" sz="2000" b="0">
                <a:solidFill>
                  <a:schemeClr val="tx1"/>
                </a:solidFill>
                <a:cs typeface="宋体" charset="0"/>
              </a:rPr>
              <a:t>勾勒了二十世纪末教育变革的主要趋势，</a:t>
            </a:r>
            <a:endParaRPr lang="zh-CN" sz="2000" b="0">
              <a:solidFill>
                <a:schemeClr val="tx1"/>
              </a:solidFill>
              <a:cs typeface="宋体" charset="0"/>
            </a:endParaRPr>
          </a:p>
          <a:p>
            <a:pPr marL="0" indent="0" algn="l" fontAlgn="auto">
              <a:lnSpc>
                <a:spcPct val="150000"/>
              </a:lnSpc>
            </a:pPr>
            <a:endParaRPr lang="zh-CN" sz="900" b="0">
              <a:solidFill>
                <a:schemeClr val="tx1"/>
              </a:solidFill>
              <a:cs typeface="宋体" charset="0"/>
            </a:endParaRPr>
          </a:p>
          <a:p>
            <a:pPr marL="0" indent="0" algn="l" fontAlgn="auto">
              <a:lnSpc>
                <a:spcPct val="150000"/>
              </a:lnSpc>
            </a:pPr>
            <a:r>
              <a:rPr lang="zh-CN" sz="2200" b="0">
                <a:solidFill>
                  <a:schemeClr val="tx1"/>
                </a:solidFill>
                <a:cs typeface="宋体" charset="0"/>
              </a:rPr>
              <a:t>《教育的使命——面向21世纪的教育宣言和行动纲领》</a:t>
            </a:r>
            <a:r>
              <a:rPr lang="zh-CN" sz="2000" b="0">
                <a:solidFill>
                  <a:schemeClr val="tx1"/>
                </a:solidFill>
                <a:cs typeface="宋体" charset="0"/>
              </a:rPr>
              <a:t>对20世纪90年代的世界教育产生了重大影响。</a:t>
            </a:r>
            <a:endParaRPr lang="zh-CN" sz="2000" b="0">
              <a:solidFill>
                <a:schemeClr val="tx1"/>
              </a:solidFill>
              <a:cs typeface="宋体" charset="0"/>
            </a:endParaRPr>
          </a:p>
          <a:p>
            <a:pPr marL="0" indent="0" algn="l" fontAlgn="auto">
              <a:lnSpc>
                <a:spcPct val="150000"/>
              </a:lnSpc>
            </a:pPr>
            <a:endParaRPr lang="zh-CN" sz="900" b="0">
              <a:solidFill>
                <a:schemeClr val="tx1"/>
              </a:solidFill>
              <a:cs typeface="宋体" charset="0"/>
            </a:endParaRPr>
          </a:p>
          <a:p>
            <a:pPr marL="0" indent="0" algn="l" fontAlgn="auto">
              <a:lnSpc>
                <a:spcPct val="150000"/>
              </a:lnSpc>
            </a:pPr>
            <a:r>
              <a:rPr lang="zh-CN" sz="2200" b="0">
                <a:solidFill>
                  <a:schemeClr val="tx1"/>
                </a:solidFill>
                <a:cs typeface="宋体" charset="0"/>
              </a:rPr>
              <a:t>联合国教科文组织倡导的</a:t>
            </a:r>
            <a:r>
              <a:rPr lang="zh-CN" sz="2200" b="0">
                <a:solidFill>
                  <a:schemeClr val="accent2">
                    <a:lumMod val="75000"/>
                  </a:schemeClr>
                </a:solidFill>
                <a:cs typeface="宋体" charset="0"/>
              </a:rPr>
              <a:t>“教育机会均等”“终身教育”“走向学习化的社会”</a:t>
            </a:r>
            <a:r>
              <a:rPr lang="zh-CN" sz="2200" b="0">
                <a:solidFill>
                  <a:schemeClr val="tx1"/>
                </a:solidFill>
                <a:cs typeface="宋体" charset="0"/>
              </a:rPr>
              <a:t>等教育思想已经和正在对包括学前教育在内的教育理论及实践产生积极的影响。</a:t>
            </a:r>
            <a:endParaRPr lang="zh-CN" altLang="en-US" sz="2200" b="0">
              <a:solidFill>
                <a:schemeClr val="tx1"/>
              </a:solidFill>
              <a:cs typeface="宋体" charset="0"/>
            </a:endParaRPr>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1107682" y="1774735"/>
            <a:ext cx="10043983" cy="3369310"/>
          </a:xfrm>
          <a:prstGeom prst="rect">
            <a:avLst/>
          </a:prstGeom>
          <a:noFill/>
        </p:spPr>
        <p:txBody>
          <a:bodyPr wrap="square" rtlCol="0">
            <a:spAutoFit/>
          </a:bodyPr>
          <a:lstStyle/>
          <a:p>
            <a:pPr>
              <a:lnSpc>
                <a:spcPct val="150000"/>
              </a:lnSpc>
            </a:pPr>
            <a:r>
              <a:rPr lang="en-US" altLang="zh-CN" sz="2200" dirty="0">
                <a:solidFill>
                  <a:schemeClr val="accent2">
                    <a:lumMod val="75000"/>
                  </a:schemeClr>
                </a:solidFill>
                <a:latin typeface="微软雅黑" pitchFamily="34" charset="-122"/>
                <a:ea typeface="微软雅黑" pitchFamily="34" charset="-122"/>
              </a:rPr>
              <a:t>4. </a:t>
            </a:r>
            <a:r>
              <a:rPr lang="zh-CN" altLang="en-US" sz="2200" dirty="0">
                <a:solidFill>
                  <a:schemeClr val="accent2">
                    <a:lumMod val="75000"/>
                  </a:schemeClr>
                </a:solidFill>
                <a:latin typeface="微软雅黑" pitchFamily="34" charset="-122"/>
                <a:ea typeface="微软雅黑" pitchFamily="34" charset="-122"/>
              </a:rPr>
              <a:t>对高瞻课程的评价</a:t>
            </a:r>
            <a:endParaRPr lang="en-US" altLang="zh-CN" sz="2200" dirty="0">
              <a:solidFill>
                <a:schemeClr val="accent2">
                  <a:lumMod val="75000"/>
                </a:schemeClr>
              </a:solidFill>
              <a:latin typeface="微软雅黑" pitchFamily="34" charset="-122"/>
              <a:ea typeface="微软雅黑" pitchFamily="34" charset="-122"/>
            </a:endParaRPr>
          </a:p>
          <a:p>
            <a:pPr>
              <a:lnSpc>
                <a:spcPct val="150000"/>
              </a:lnSpc>
            </a:pPr>
            <a:endParaRPr lang="zh-CN" altLang="en-US" sz="1000"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2200" dirty="0">
                <a:solidFill>
                  <a:schemeClr val="tx1">
                    <a:lumMod val="75000"/>
                    <a:lumOff val="25000"/>
                  </a:schemeClr>
                </a:solidFill>
                <a:latin typeface="微软雅黑" pitchFamily="34" charset="-122"/>
                <a:ea typeface="微软雅黑" pitchFamily="34" charset="-122"/>
              </a:rPr>
              <a:t>不要求购置和使用特殊的材料，作为典型的教育方案，它唯一的花费在于为儿童设置学习环境。</a:t>
            </a:r>
            <a:endParaRPr lang="en-US" altLang="zh-CN" sz="2200"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2200" dirty="0">
                <a:solidFill>
                  <a:schemeClr val="tx1">
                    <a:lumMod val="75000"/>
                    <a:lumOff val="25000"/>
                  </a:schemeClr>
                </a:solidFill>
                <a:latin typeface="微软雅黑" pitchFamily="34" charset="-122"/>
                <a:ea typeface="微软雅黑" pitchFamily="34" charset="-122"/>
              </a:rPr>
              <a:t>对教师来说，虽然课程的实施最初很难，但一经掌握，教师则会很自如和轻松。</a:t>
            </a:r>
            <a:endParaRPr lang="en-US" altLang="zh-CN" sz="2200"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2200" dirty="0">
                <a:solidFill>
                  <a:schemeClr val="tx1">
                    <a:lumMod val="75000"/>
                    <a:lumOff val="25000"/>
                  </a:schemeClr>
                </a:solidFill>
                <a:latin typeface="微软雅黑" pitchFamily="34" charset="-122"/>
                <a:ea typeface="微软雅黑" pitchFamily="34" charset="-122"/>
              </a:rPr>
              <a:t>它是一种一直能高质量地服务于儿童的有系统、有组织的教育方案。</a:t>
            </a:r>
            <a:endParaRPr lang="en-US" altLang="zh-CN" sz="2200"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2200" dirty="0">
                <a:solidFill>
                  <a:schemeClr val="tx1">
                    <a:lumMod val="75000"/>
                    <a:lumOff val="25000"/>
                  </a:schemeClr>
                </a:solidFill>
                <a:latin typeface="微软雅黑" pitchFamily="34" charset="-122"/>
                <a:ea typeface="微软雅黑" pitchFamily="34" charset="-122"/>
              </a:rPr>
              <a:t>高瞻课程被人认作为是“适宜儿童发展的教育实践”的一个例证。</a:t>
            </a:r>
            <a:endParaRPr lang="zh-CN" altLang="en-US" sz="2200" dirty="0">
              <a:solidFill>
                <a:schemeClr val="tx1">
                  <a:lumMod val="75000"/>
                  <a:lumOff val="25000"/>
                </a:schemeClr>
              </a:solidFill>
              <a:latin typeface="微软雅黑" pitchFamily="34" charset="-122"/>
              <a:ea typeface="微软雅黑" pitchFamily="34" charset="-122"/>
            </a:endParaRPr>
          </a:p>
        </p:txBody>
      </p:sp>
      <p:sp>
        <p:nvSpPr>
          <p:cNvPr id="9" name="文本框 8"/>
          <p:cNvSpPr txBox="1"/>
          <p:nvPr/>
        </p:nvSpPr>
        <p:spPr>
          <a:xfrm>
            <a:off x="594995" y="124460"/>
            <a:ext cx="10991850" cy="583565"/>
          </a:xfrm>
          <a:prstGeom prst="rect">
            <a:avLst/>
          </a:prstGeom>
          <a:noFill/>
          <a:ln w="9525">
            <a:noFill/>
          </a:ln>
        </p:spPr>
        <p:txBody>
          <a:bodyPr wrap="square">
            <a:spAutoFit/>
          </a:bodyPr>
          <a:p>
            <a:pPr indent="0"/>
            <a:r>
              <a:rPr sz="3200" b="1">
                <a:solidFill>
                  <a:schemeClr val="bg1"/>
                </a:solidFill>
                <a:latin typeface="+mj-lt"/>
                <a:cs typeface="+mj-lt"/>
              </a:rPr>
              <a:t>二、 各种国际知名的早期教育方案、课程模式和课程架构</a:t>
            </a:r>
            <a:endParaRPr sz="3200" b="1">
              <a:solidFill>
                <a:schemeClr val="bg1"/>
              </a:solidFill>
              <a:latin typeface="+mj-lt"/>
              <a:cs typeface="+mj-lt"/>
            </a:endParaRPr>
          </a:p>
        </p:txBody>
      </p:sp>
      <p:sp>
        <p:nvSpPr>
          <p:cNvPr id="10" name="文本框 9"/>
          <p:cNvSpPr txBox="1"/>
          <p:nvPr/>
        </p:nvSpPr>
        <p:spPr>
          <a:xfrm>
            <a:off x="1079500" y="937895"/>
            <a:ext cx="9697085" cy="460375"/>
          </a:xfrm>
          <a:prstGeom prst="rect">
            <a:avLst/>
          </a:prstGeom>
          <a:noFill/>
          <a:ln w="9525">
            <a:noFill/>
          </a:ln>
        </p:spPr>
        <p:txBody>
          <a:bodyPr wrap="square">
            <a:spAutoFit/>
          </a:bodyPr>
          <a:p>
            <a:pPr indent="0"/>
            <a:r>
              <a:rPr sz="2400" b="1">
                <a:solidFill>
                  <a:schemeClr val="accent5">
                    <a:lumMod val="75000"/>
                  </a:schemeClr>
                </a:solidFill>
              </a:rPr>
              <a:t>（</a:t>
            </a:r>
            <a:r>
              <a:rPr lang="zh-CN" sz="2400" b="1">
                <a:solidFill>
                  <a:schemeClr val="accent5">
                    <a:lumMod val="75000"/>
                  </a:schemeClr>
                </a:solidFill>
              </a:rPr>
              <a:t>二</a:t>
            </a:r>
            <a:r>
              <a:rPr sz="2400" b="1">
                <a:solidFill>
                  <a:schemeClr val="accent5">
                    <a:lumMod val="75000"/>
                  </a:schemeClr>
                </a:solidFill>
              </a:rPr>
              <a:t>） </a:t>
            </a:r>
            <a:r>
              <a:rPr lang="zh-CN" sz="2400" b="1">
                <a:solidFill>
                  <a:schemeClr val="accent5">
                    <a:lumMod val="75000"/>
                  </a:schemeClr>
                </a:solidFill>
              </a:rPr>
              <a:t>高瞻课程</a:t>
            </a:r>
            <a:r>
              <a:rPr sz="2400" b="1">
                <a:solidFill>
                  <a:schemeClr val="accent5">
                    <a:lumMod val="75000"/>
                  </a:schemeClr>
                </a:solidFill>
              </a:rPr>
              <a:t>课程</a:t>
            </a:r>
            <a:endParaRPr sz="2400" b="1">
              <a:solidFill>
                <a:schemeClr val="accent5">
                  <a:lumMod val="75000"/>
                </a:schemeClr>
              </a:solidFill>
            </a:endParaRPr>
          </a:p>
        </p:txBody>
      </p:sp>
    </p:spTree>
    <p:custDataLst>
      <p:tags r:id="rId1"/>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文本框 19"/>
          <p:cNvSpPr txBox="1"/>
          <p:nvPr/>
        </p:nvSpPr>
        <p:spPr>
          <a:xfrm>
            <a:off x="594995" y="124460"/>
            <a:ext cx="10991850" cy="583565"/>
          </a:xfrm>
          <a:prstGeom prst="rect">
            <a:avLst/>
          </a:prstGeom>
          <a:noFill/>
          <a:ln w="9525">
            <a:noFill/>
          </a:ln>
        </p:spPr>
        <p:txBody>
          <a:bodyPr wrap="square">
            <a:spAutoFit/>
          </a:bodyPr>
          <a:p>
            <a:pPr indent="0"/>
            <a:r>
              <a:rPr sz="3200" b="1">
                <a:solidFill>
                  <a:schemeClr val="bg1"/>
                </a:solidFill>
                <a:latin typeface="+mj-lt"/>
                <a:cs typeface="+mj-lt"/>
              </a:rPr>
              <a:t>二、 各种国际知名的早期教育方案、课程模式和课程架构</a:t>
            </a:r>
            <a:endParaRPr sz="3200" b="1">
              <a:solidFill>
                <a:schemeClr val="bg1"/>
              </a:solidFill>
              <a:latin typeface="+mj-lt"/>
              <a:cs typeface="+mj-lt"/>
            </a:endParaRPr>
          </a:p>
        </p:txBody>
      </p:sp>
      <p:sp>
        <p:nvSpPr>
          <p:cNvPr id="3" name="文本框 2"/>
          <p:cNvSpPr txBox="1"/>
          <p:nvPr/>
        </p:nvSpPr>
        <p:spPr>
          <a:xfrm>
            <a:off x="1278255" y="1536065"/>
            <a:ext cx="6809105" cy="429895"/>
          </a:xfrm>
          <a:prstGeom prst="rect">
            <a:avLst/>
          </a:prstGeom>
          <a:noFill/>
          <a:ln w="9525">
            <a:noFill/>
          </a:ln>
        </p:spPr>
        <p:txBody>
          <a:bodyPr wrap="square">
            <a:spAutoFit/>
          </a:bodyPr>
          <a:p>
            <a:pPr indent="0"/>
            <a:r>
              <a:rPr lang="en-US" sz="2200" b="0">
                <a:solidFill>
                  <a:schemeClr val="accent2">
                    <a:lumMod val="75000"/>
                  </a:schemeClr>
                </a:solidFill>
                <a:latin typeface="宋体" charset="0"/>
                <a:cs typeface="宋体" charset="0"/>
              </a:rPr>
              <a:t> </a:t>
            </a:r>
            <a:r>
              <a:rPr lang="en-US" sz="2200" b="0">
                <a:solidFill>
                  <a:schemeClr val="accent2">
                    <a:lumMod val="75000"/>
                  </a:schemeClr>
                </a:solidFill>
                <a:latin typeface="Calibri" charset="0"/>
                <a:cs typeface="宋体" charset="0"/>
              </a:rPr>
              <a:t>1. </a:t>
            </a:r>
            <a:r>
              <a:rPr lang="zh-CN" sz="2200" b="0">
                <a:solidFill>
                  <a:schemeClr val="accent2">
                    <a:lumMod val="75000"/>
                  </a:schemeClr>
                </a:solidFill>
                <a:cs typeface="宋体" charset="0"/>
              </a:rPr>
              <a:t>全美幼儿教育协会与发展适宜性教育实践</a:t>
            </a:r>
            <a:endParaRPr lang="zh-CN" altLang="en-US" sz="2200" b="0">
              <a:solidFill>
                <a:schemeClr val="accent2">
                  <a:lumMod val="75000"/>
                </a:schemeClr>
              </a:solidFill>
              <a:cs typeface="宋体" charset="0"/>
            </a:endParaRPr>
          </a:p>
        </p:txBody>
      </p:sp>
      <p:sp>
        <p:nvSpPr>
          <p:cNvPr id="4" name="文本框 3"/>
          <p:cNvSpPr txBox="1"/>
          <p:nvPr/>
        </p:nvSpPr>
        <p:spPr>
          <a:xfrm>
            <a:off x="961390" y="1012825"/>
            <a:ext cx="5080000" cy="460375"/>
          </a:xfrm>
          <a:prstGeom prst="rect">
            <a:avLst/>
          </a:prstGeom>
          <a:noFill/>
          <a:ln w="9525">
            <a:noFill/>
          </a:ln>
        </p:spPr>
        <p:txBody>
          <a:bodyPr>
            <a:spAutoFit/>
          </a:bodyPr>
          <a:p>
            <a:pPr indent="0"/>
            <a:r>
              <a:rPr lang="zh-CN" sz="2400" b="1">
                <a:solidFill>
                  <a:srgbClr val="002060"/>
                </a:solidFill>
                <a:cs typeface="宋体" charset="0"/>
              </a:rPr>
              <a:t>（三）</a:t>
            </a:r>
            <a:r>
              <a:rPr lang="en-US" sz="2400" b="1">
                <a:solidFill>
                  <a:srgbClr val="002060"/>
                </a:solidFill>
                <a:latin typeface="宋体" charset="0"/>
                <a:cs typeface="Times New Roman" panose="02020603050405020304" pitchFamily="18" charset="0"/>
              </a:rPr>
              <a:t> </a:t>
            </a:r>
            <a:r>
              <a:rPr lang="zh-CN" sz="2400" b="1">
                <a:solidFill>
                  <a:srgbClr val="002060"/>
                </a:solidFill>
                <a:cs typeface="宋体" charset="0"/>
              </a:rPr>
              <a:t>发展适宜性教育实践</a:t>
            </a:r>
            <a:endParaRPr lang="zh-CN" altLang="en-US" sz="2400" b="1">
              <a:solidFill>
                <a:srgbClr val="002060"/>
              </a:solidFill>
              <a:cs typeface="宋体" charset="0"/>
            </a:endParaRPr>
          </a:p>
        </p:txBody>
      </p:sp>
      <p:sp>
        <p:nvSpPr>
          <p:cNvPr id="5" name="文本框 4"/>
          <p:cNvSpPr txBox="1"/>
          <p:nvPr/>
        </p:nvSpPr>
        <p:spPr>
          <a:xfrm>
            <a:off x="1388110" y="2218690"/>
            <a:ext cx="9427845" cy="1614805"/>
          </a:xfrm>
          <a:prstGeom prst="rect">
            <a:avLst/>
          </a:prstGeom>
          <a:noFill/>
          <a:ln w="9525">
            <a:noFill/>
          </a:ln>
        </p:spPr>
        <p:txBody>
          <a:bodyPr wrap="square">
            <a:spAutoFit/>
          </a:bodyPr>
          <a:p>
            <a:pPr indent="0">
              <a:lnSpc>
                <a:spcPct val="150000"/>
              </a:lnSpc>
            </a:pPr>
            <a:r>
              <a:rPr lang="zh-CN" sz="2200" b="0">
                <a:solidFill>
                  <a:srgbClr val="2F5496"/>
                </a:solidFill>
                <a:cs typeface="宋体" charset="0"/>
              </a:rPr>
              <a:t>全美幼儿教育协会是美国最大的关注早期教育的民间组织</a:t>
            </a:r>
            <a:r>
              <a:rPr lang="zh-CN" sz="2200" b="0">
                <a:cs typeface="宋体" charset="0"/>
              </a:rPr>
              <a:t>，该组织的宗旨是设置以研究为基础的标准，提供资源以改善早期教育质量，促进和改善教师专业发展和工作条件，以及帮助家长学习和理解高质量的早期教育的需求。</a:t>
            </a:r>
            <a:endParaRPr lang="zh-CN" sz="2200" b="0">
              <a:cs typeface="宋体" charset="0"/>
            </a:endParaRPr>
          </a:p>
        </p:txBody>
      </p:sp>
      <p:sp>
        <p:nvSpPr>
          <p:cNvPr id="6" name="文本框 5"/>
          <p:cNvSpPr txBox="1"/>
          <p:nvPr/>
        </p:nvSpPr>
        <p:spPr>
          <a:xfrm>
            <a:off x="1631950" y="4135755"/>
            <a:ext cx="9257030" cy="768350"/>
          </a:xfrm>
          <a:prstGeom prst="rect">
            <a:avLst/>
          </a:prstGeom>
          <a:noFill/>
          <a:ln w="9525">
            <a:noFill/>
          </a:ln>
        </p:spPr>
        <p:txBody>
          <a:bodyPr wrap="square">
            <a:spAutoFit/>
          </a:bodyPr>
          <a:p>
            <a:pPr marL="0" indent="0" algn="l"/>
            <a:r>
              <a:rPr lang="zh-CN" sz="2200" b="0">
                <a:cs typeface="宋体" charset="0"/>
              </a:rPr>
              <a:t>在</a:t>
            </a:r>
            <a:r>
              <a:rPr lang="en-US" sz="2200" b="0">
                <a:latin typeface="Calibri" charset="0"/>
                <a:cs typeface="宋体" charset="0"/>
              </a:rPr>
              <a:t>20</a:t>
            </a:r>
            <a:r>
              <a:rPr lang="zh-CN" sz="2200" b="0">
                <a:cs typeface="宋体" charset="0"/>
              </a:rPr>
              <a:t>世纪</a:t>
            </a:r>
            <a:r>
              <a:rPr lang="en-US" sz="2200" b="0">
                <a:latin typeface="Calibri" charset="0"/>
                <a:cs typeface="宋体" charset="0"/>
              </a:rPr>
              <a:t>80</a:t>
            </a:r>
            <a:r>
              <a:rPr lang="zh-CN" sz="2200" b="0">
                <a:cs typeface="宋体" charset="0"/>
              </a:rPr>
              <a:t>年代，全美幼儿教育协会不断地发表代表该组织立场的关于早期教育和教师专业发展的各种声明。提出了</a:t>
            </a:r>
            <a:r>
              <a:rPr lang="zh-CN" sz="2200" b="0">
                <a:solidFill>
                  <a:schemeClr val="accent2">
                    <a:lumMod val="75000"/>
                  </a:schemeClr>
                </a:solidFill>
                <a:cs typeface="宋体" charset="0"/>
              </a:rPr>
              <a:t>“发展适宜性教育实践”</a:t>
            </a:r>
            <a:r>
              <a:rPr lang="zh-CN" sz="2200" b="0">
                <a:cs typeface="宋体" charset="0"/>
              </a:rPr>
              <a:t>的概念，</a:t>
            </a:r>
            <a:endParaRPr lang="zh-CN" sz="2200" b="0">
              <a:cs typeface="宋体" charset="0"/>
            </a:endParaRPr>
          </a:p>
        </p:txBody>
      </p:sp>
    </p:spTree>
    <p:custDataLst>
      <p:tags r:id="rId1"/>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文本框 19"/>
          <p:cNvSpPr txBox="1"/>
          <p:nvPr/>
        </p:nvSpPr>
        <p:spPr>
          <a:xfrm>
            <a:off x="594995" y="124460"/>
            <a:ext cx="10991850" cy="583565"/>
          </a:xfrm>
          <a:prstGeom prst="rect">
            <a:avLst/>
          </a:prstGeom>
          <a:noFill/>
          <a:ln w="9525">
            <a:noFill/>
          </a:ln>
        </p:spPr>
        <p:txBody>
          <a:bodyPr wrap="square">
            <a:spAutoFit/>
          </a:bodyPr>
          <a:p>
            <a:pPr indent="0"/>
            <a:r>
              <a:rPr sz="3200" b="1">
                <a:solidFill>
                  <a:schemeClr val="bg1"/>
                </a:solidFill>
                <a:latin typeface="+mj-lt"/>
                <a:cs typeface="+mj-lt"/>
              </a:rPr>
              <a:t>二、 各种国际知名的早期教育方案、课程模式和课程架构</a:t>
            </a:r>
            <a:endParaRPr sz="3200" b="1">
              <a:solidFill>
                <a:schemeClr val="bg1"/>
              </a:solidFill>
              <a:latin typeface="+mj-lt"/>
              <a:cs typeface="+mj-lt"/>
            </a:endParaRPr>
          </a:p>
        </p:txBody>
      </p:sp>
      <p:sp>
        <p:nvSpPr>
          <p:cNvPr id="4" name="文本框 3"/>
          <p:cNvSpPr txBox="1"/>
          <p:nvPr/>
        </p:nvSpPr>
        <p:spPr>
          <a:xfrm>
            <a:off x="961390" y="1012825"/>
            <a:ext cx="5080000" cy="460375"/>
          </a:xfrm>
          <a:prstGeom prst="rect">
            <a:avLst/>
          </a:prstGeom>
          <a:noFill/>
          <a:ln w="9525">
            <a:noFill/>
          </a:ln>
        </p:spPr>
        <p:txBody>
          <a:bodyPr>
            <a:spAutoFit/>
          </a:bodyPr>
          <a:p>
            <a:pPr indent="0"/>
            <a:r>
              <a:rPr lang="zh-CN" sz="2400" b="1">
                <a:solidFill>
                  <a:srgbClr val="002060"/>
                </a:solidFill>
                <a:cs typeface="宋体" charset="0"/>
              </a:rPr>
              <a:t>（三）</a:t>
            </a:r>
            <a:r>
              <a:rPr lang="en-US" sz="2400" b="1">
                <a:solidFill>
                  <a:srgbClr val="002060"/>
                </a:solidFill>
                <a:latin typeface="宋体" charset="0"/>
                <a:cs typeface="Times New Roman" panose="02020603050405020304" pitchFamily="18" charset="0"/>
              </a:rPr>
              <a:t> </a:t>
            </a:r>
            <a:r>
              <a:rPr lang="zh-CN" sz="2400" b="1">
                <a:solidFill>
                  <a:srgbClr val="002060"/>
                </a:solidFill>
                <a:cs typeface="宋体" charset="0"/>
              </a:rPr>
              <a:t>发展适宜性教育实践</a:t>
            </a:r>
            <a:endParaRPr lang="zh-CN" altLang="en-US" sz="2400" b="1">
              <a:solidFill>
                <a:srgbClr val="002060"/>
              </a:solidFill>
              <a:cs typeface="宋体" charset="0"/>
            </a:endParaRPr>
          </a:p>
        </p:txBody>
      </p:sp>
      <p:sp>
        <p:nvSpPr>
          <p:cNvPr id="3" name="文本框 2"/>
          <p:cNvSpPr txBox="1"/>
          <p:nvPr/>
        </p:nvSpPr>
        <p:spPr>
          <a:xfrm>
            <a:off x="1216025" y="1498600"/>
            <a:ext cx="6809105" cy="429895"/>
          </a:xfrm>
          <a:prstGeom prst="rect">
            <a:avLst/>
          </a:prstGeom>
          <a:noFill/>
          <a:ln w="9525">
            <a:noFill/>
          </a:ln>
        </p:spPr>
        <p:txBody>
          <a:bodyPr wrap="square">
            <a:spAutoFit/>
          </a:bodyPr>
          <a:p>
            <a:pPr indent="0"/>
            <a:r>
              <a:rPr sz="2200" b="0">
                <a:solidFill>
                  <a:schemeClr val="accent2">
                    <a:lumMod val="75000"/>
                  </a:schemeClr>
                </a:solidFill>
                <a:cs typeface="宋体" charset="0"/>
              </a:rPr>
              <a:t>2. 《适宜０—8岁儿童发展的教育实践》的内容</a:t>
            </a:r>
            <a:endParaRPr sz="2200" b="0">
              <a:solidFill>
                <a:schemeClr val="accent2">
                  <a:lumMod val="75000"/>
                </a:schemeClr>
              </a:solidFill>
              <a:cs typeface="宋体" charset="0"/>
            </a:endParaRPr>
          </a:p>
        </p:txBody>
      </p:sp>
      <p:sp>
        <p:nvSpPr>
          <p:cNvPr id="2" name="文本框 1"/>
          <p:cNvSpPr txBox="1"/>
          <p:nvPr/>
        </p:nvSpPr>
        <p:spPr>
          <a:xfrm>
            <a:off x="1289685" y="2171065"/>
            <a:ext cx="9659620" cy="1106805"/>
          </a:xfrm>
          <a:prstGeom prst="rect">
            <a:avLst/>
          </a:prstGeom>
          <a:noFill/>
          <a:ln w="9525">
            <a:noFill/>
          </a:ln>
        </p:spPr>
        <p:txBody>
          <a:bodyPr wrap="square">
            <a:spAutoFit/>
          </a:bodyPr>
          <a:p>
            <a:pPr marL="0" indent="0" algn="l">
              <a:lnSpc>
                <a:spcPct val="150000"/>
              </a:lnSpc>
            </a:pPr>
            <a:r>
              <a:rPr lang="en-US" sz="2200" b="0">
                <a:solidFill>
                  <a:schemeClr val="tx1"/>
                </a:solidFill>
                <a:latin typeface="Calibri" charset="0"/>
                <a:cs typeface="宋体" charset="0"/>
              </a:rPr>
              <a:t>1987</a:t>
            </a:r>
            <a:r>
              <a:rPr lang="zh-CN" sz="2200" b="0">
                <a:solidFill>
                  <a:schemeClr val="tx1"/>
                </a:solidFill>
                <a:cs typeface="宋体" charset="0"/>
              </a:rPr>
              <a:t>年颁布了《适宜０—</a:t>
            </a:r>
            <a:r>
              <a:rPr lang="en-US" sz="2200" b="0">
                <a:solidFill>
                  <a:schemeClr val="tx1"/>
                </a:solidFill>
                <a:latin typeface="Calibri" charset="0"/>
                <a:cs typeface="宋体" charset="0"/>
              </a:rPr>
              <a:t>8</a:t>
            </a:r>
            <a:r>
              <a:rPr lang="zh-CN" sz="2200" b="0">
                <a:solidFill>
                  <a:schemeClr val="tx1"/>
                </a:solidFill>
                <a:cs typeface="宋体" charset="0"/>
              </a:rPr>
              <a:t>岁儿童发展的教育实践》的声明。首次明确地阐述了该组织对“发展适宜性教育实践”的基本观点和实施方式等。</a:t>
            </a:r>
            <a:endParaRPr lang="zh-CN" sz="2200" b="0">
              <a:solidFill>
                <a:schemeClr val="tx1"/>
              </a:solidFill>
              <a:cs typeface="宋体" charset="0"/>
            </a:endParaRPr>
          </a:p>
        </p:txBody>
      </p:sp>
      <p:sp>
        <p:nvSpPr>
          <p:cNvPr id="18" name="圆角矩形 17"/>
          <p:cNvSpPr/>
          <p:nvPr>
            <p:custDataLst>
              <p:tags r:id="rId1"/>
            </p:custDataLst>
          </p:nvPr>
        </p:nvSpPr>
        <p:spPr>
          <a:xfrm>
            <a:off x="1524068" y="3357317"/>
            <a:ext cx="2696393" cy="3178894"/>
          </a:xfrm>
          <a:prstGeom prst="roundRect">
            <a:avLst>
              <a:gd name="adj" fmla="val 6445"/>
            </a:avLst>
          </a:prstGeom>
          <a:gradFill>
            <a:gsLst>
              <a:gs pos="100000">
                <a:srgbClr val="376FFF"/>
              </a:gs>
              <a:gs pos="0">
                <a:srgbClr val="376FFF">
                  <a:lumMod val="60000"/>
                  <a:lumOff val="40000"/>
                </a:srgbClr>
              </a:gs>
            </a:gsLst>
            <a:lin ang="2700000"/>
          </a:gradFill>
          <a:ln w="12700" cmpd="sng">
            <a:noFill/>
            <a:prstDash val="solid"/>
          </a:ln>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p>
        </p:txBody>
      </p:sp>
      <p:sp>
        <p:nvSpPr>
          <p:cNvPr id="21" name="文本框 20"/>
          <p:cNvSpPr txBox="1"/>
          <p:nvPr>
            <p:custDataLst>
              <p:tags r:id="rId2"/>
            </p:custDataLst>
          </p:nvPr>
        </p:nvSpPr>
        <p:spPr>
          <a:xfrm>
            <a:off x="1551940" y="3439160"/>
            <a:ext cx="2571750" cy="889635"/>
          </a:xfrm>
          <a:prstGeom prst="rect">
            <a:avLst/>
          </a:prstGeom>
          <a:noFill/>
        </p:spPr>
        <p:txBody>
          <a:bodyPr wrap="square" rtlCol="0" anchor="ctr" anchorCtr="0"/>
          <a:p>
            <a:pPr fontAlgn="ctr">
              <a:lnSpc>
                <a:spcPct val="150000"/>
              </a:lnSpc>
            </a:pPr>
            <a:r>
              <a:rPr lang="zh-CN" altLang="en-US" sz="2000">
                <a:solidFill>
                  <a:srgbClr val="FFFFFF"/>
                </a:solidFill>
                <a:effectLst>
                  <a:outerShdw blurRad="50800" dist="38100" dir="2700000" algn="tl" rotWithShape="0">
                    <a:srgbClr val="17D594">
                      <a:alpha val="40000"/>
                    </a:srgbClr>
                  </a:outerShdw>
                </a:effectLst>
                <a:latin typeface="MiSans Bold" panose="00000800000000000000" charset="-122"/>
                <a:ea typeface="MiSans Bold" panose="00000800000000000000" charset="-122"/>
                <a:cs typeface="江城圆体 300W" panose="020B0300000000000000" charset="-122"/>
              </a:rPr>
              <a:t>（1） 发展适宜性的定义</a:t>
            </a:r>
            <a:endParaRPr lang="zh-CN" altLang="en-US" sz="2000">
              <a:solidFill>
                <a:srgbClr val="FFFFFF"/>
              </a:solidFill>
              <a:effectLst>
                <a:outerShdw blurRad="50800" dist="38100" dir="2700000" algn="tl" rotWithShape="0">
                  <a:srgbClr val="17D594">
                    <a:alpha val="40000"/>
                  </a:srgbClr>
                </a:outerShdw>
              </a:effectLst>
              <a:latin typeface="MiSans Bold" panose="00000800000000000000" charset="-122"/>
              <a:ea typeface="MiSans Bold" panose="00000800000000000000" charset="-122"/>
              <a:cs typeface="江城圆体 300W" panose="020B0300000000000000" charset="-122"/>
            </a:endParaRPr>
          </a:p>
        </p:txBody>
      </p:sp>
      <p:sp>
        <p:nvSpPr>
          <p:cNvPr id="24" name="文本框 23"/>
          <p:cNvSpPr txBox="1"/>
          <p:nvPr>
            <p:custDataLst>
              <p:tags r:id="rId3"/>
            </p:custDataLst>
          </p:nvPr>
        </p:nvSpPr>
        <p:spPr>
          <a:xfrm>
            <a:off x="1812290" y="4036695"/>
            <a:ext cx="2094865" cy="2160270"/>
          </a:xfrm>
          <a:prstGeom prst="rect">
            <a:avLst/>
          </a:prstGeom>
          <a:noFill/>
        </p:spPr>
        <p:txBody>
          <a:bodyPr wrap="square" rtlCol="0" anchor="ctr" anchorCtr="0"/>
          <a:p>
            <a:pPr indent="0" algn="l">
              <a:lnSpc>
                <a:spcPct val="120000"/>
              </a:lnSpc>
              <a:spcBef>
                <a:spcPts val="0"/>
              </a:spcBef>
              <a:spcAft>
                <a:spcPts val="0"/>
              </a:spcAft>
              <a:buFont typeface="Arial" panose="020B0604020202020204" pitchFamily="34" charset="0"/>
              <a:buNone/>
            </a:pPr>
            <a:r>
              <a:rPr lang="zh-CN" altLang="en-US" sz="1600" kern="0" spc="100" noProof="0" dirty="0">
                <a:ln>
                  <a:noFill/>
                </a:ln>
                <a:solidFill>
                  <a:srgbClr val="FFFFFF"/>
                </a:solidFill>
                <a:effectLst/>
                <a:uLnTx/>
                <a:uFillTx/>
                <a:latin typeface="MiSans" panose="00000500000000000000" charset="-122"/>
                <a:ea typeface="MiSans" panose="00000500000000000000" charset="-122"/>
                <a:cs typeface="微软雅黑" pitchFamily="34" charset="-122"/>
                <a:sym typeface="Arial" panose="020B0604020202020204" pitchFamily="34" charset="0"/>
              </a:rPr>
              <a:t>包含了两个方面： 其一是适宜儿童的年龄，</a:t>
            </a:r>
            <a:endParaRPr lang="zh-CN" altLang="en-US" sz="1600" kern="0" spc="100" noProof="0" dirty="0">
              <a:ln>
                <a:noFill/>
              </a:ln>
              <a:solidFill>
                <a:srgbClr val="FFFFFF"/>
              </a:solidFill>
              <a:effectLst/>
              <a:uLnTx/>
              <a:uFillTx/>
              <a:latin typeface="MiSans" panose="00000500000000000000" charset="-122"/>
              <a:ea typeface="MiSans" panose="00000500000000000000" charset="-122"/>
              <a:cs typeface="微软雅黑" pitchFamily="34" charset="-122"/>
              <a:sym typeface="Arial" panose="020B0604020202020204" pitchFamily="34" charset="0"/>
            </a:endParaRPr>
          </a:p>
          <a:p>
            <a:pPr indent="0" algn="l">
              <a:lnSpc>
                <a:spcPct val="120000"/>
              </a:lnSpc>
              <a:spcBef>
                <a:spcPts val="0"/>
              </a:spcBef>
              <a:spcAft>
                <a:spcPts val="0"/>
              </a:spcAft>
              <a:buFont typeface="Arial" panose="020B0604020202020204" pitchFamily="34" charset="0"/>
              <a:buNone/>
            </a:pPr>
            <a:r>
              <a:rPr lang="zh-CN" altLang="en-US" sz="1600" kern="0" spc="100" noProof="0" dirty="0">
                <a:ln>
                  <a:noFill/>
                </a:ln>
                <a:solidFill>
                  <a:srgbClr val="FFFFFF"/>
                </a:solidFill>
                <a:effectLst/>
                <a:uLnTx/>
                <a:uFillTx/>
                <a:latin typeface="MiSans" panose="00000500000000000000" charset="-122"/>
                <a:ea typeface="MiSans" panose="00000500000000000000" charset="-122"/>
                <a:cs typeface="微软雅黑" pitchFamily="34" charset="-122"/>
                <a:sym typeface="Arial" panose="020B0604020202020204" pitchFamily="34" charset="0"/>
              </a:rPr>
              <a:t>其二是适宜儿童的个体差异。</a:t>
            </a:r>
            <a:endParaRPr lang="zh-CN" altLang="en-US" sz="1600" kern="0" spc="100" noProof="0" dirty="0">
              <a:ln>
                <a:noFill/>
              </a:ln>
              <a:solidFill>
                <a:srgbClr val="FFFFFF"/>
              </a:solidFill>
              <a:effectLst/>
              <a:uLnTx/>
              <a:uFillTx/>
              <a:latin typeface="MiSans" panose="00000500000000000000" charset="-122"/>
              <a:ea typeface="MiSans" panose="00000500000000000000" charset="-122"/>
              <a:cs typeface="微软雅黑" pitchFamily="34" charset="-122"/>
              <a:sym typeface="Arial" panose="020B0604020202020204" pitchFamily="34" charset="0"/>
            </a:endParaRPr>
          </a:p>
        </p:txBody>
      </p:sp>
      <p:sp>
        <p:nvSpPr>
          <p:cNvPr id="5" name="圆角矩形 4"/>
          <p:cNvSpPr/>
          <p:nvPr>
            <p:custDataLst>
              <p:tags r:id="rId4"/>
            </p:custDataLst>
          </p:nvPr>
        </p:nvSpPr>
        <p:spPr>
          <a:xfrm>
            <a:off x="4417060" y="3357245"/>
            <a:ext cx="2892425" cy="3240405"/>
          </a:xfrm>
          <a:prstGeom prst="roundRect">
            <a:avLst>
              <a:gd name="adj" fmla="val 6445"/>
            </a:avLst>
          </a:prstGeom>
          <a:gradFill>
            <a:gsLst>
              <a:gs pos="100000">
                <a:srgbClr val="17D594">
                  <a:lumMod val="60000"/>
                  <a:lumOff val="40000"/>
                </a:srgbClr>
              </a:gs>
              <a:gs pos="0">
                <a:srgbClr val="17D594"/>
              </a:gs>
            </a:gsLst>
            <a:lin ang="13500000"/>
          </a:gradFill>
          <a:ln w="12700" cmpd="sng">
            <a:noFill/>
            <a:prstDash val="solid"/>
          </a:ln>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p>
        </p:txBody>
      </p:sp>
      <p:sp>
        <p:nvSpPr>
          <p:cNvPr id="6" name="文本框 5"/>
          <p:cNvSpPr txBox="1"/>
          <p:nvPr>
            <p:custDataLst>
              <p:tags r:id="rId5"/>
            </p:custDataLst>
          </p:nvPr>
        </p:nvSpPr>
        <p:spPr>
          <a:xfrm>
            <a:off x="4491355" y="3427730"/>
            <a:ext cx="2851150" cy="864870"/>
          </a:xfrm>
          <a:prstGeom prst="rect">
            <a:avLst/>
          </a:prstGeom>
          <a:noFill/>
        </p:spPr>
        <p:txBody>
          <a:bodyPr wrap="square" rtlCol="0" anchor="ctr" anchorCtr="0">
            <a:noAutofit/>
          </a:bodyPr>
          <a:p>
            <a:pPr fontAlgn="ctr">
              <a:lnSpc>
                <a:spcPct val="150000"/>
              </a:lnSpc>
            </a:pPr>
            <a:r>
              <a:rPr lang="zh-CN" altLang="en-US">
                <a:solidFill>
                  <a:srgbClr val="FFFFFF"/>
                </a:solidFill>
                <a:effectLst>
                  <a:outerShdw blurRad="50800" dist="38100" dir="2700000" algn="tl" rotWithShape="0">
                    <a:srgbClr val="17D594">
                      <a:alpha val="40000"/>
                    </a:srgbClr>
                  </a:outerShdw>
                </a:effectLst>
                <a:latin typeface="MiSans Bold" panose="00000800000000000000" charset="-122"/>
                <a:ea typeface="MiSans Bold" panose="00000800000000000000" charset="-122"/>
                <a:cs typeface="江城圆体 300W" panose="020B0300000000000000" charset="-122"/>
              </a:rPr>
              <a:t>（2） 发展适宜性教育实践的设计、计划和实施</a:t>
            </a:r>
            <a:endParaRPr lang="zh-CN" altLang="en-US">
              <a:solidFill>
                <a:srgbClr val="FFFFFF"/>
              </a:solidFill>
              <a:effectLst>
                <a:outerShdw blurRad="50800" dist="38100" dir="2700000" algn="tl" rotWithShape="0">
                  <a:srgbClr val="17D594">
                    <a:alpha val="40000"/>
                  </a:srgbClr>
                </a:outerShdw>
              </a:effectLst>
              <a:latin typeface="MiSans Bold" panose="00000800000000000000" charset="-122"/>
              <a:ea typeface="MiSans Bold" panose="00000800000000000000" charset="-122"/>
              <a:cs typeface="江城圆体 300W" panose="020B0300000000000000" charset="-122"/>
            </a:endParaRPr>
          </a:p>
        </p:txBody>
      </p:sp>
      <p:sp>
        <p:nvSpPr>
          <p:cNvPr id="12" name="文本框 11"/>
          <p:cNvSpPr txBox="1"/>
          <p:nvPr>
            <p:custDataLst>
              <p:tags r:id="rId6"/>
            </p:custDataLst>
          </p:nvPr>
        </p:nvSpPr>
        <p:spPr>
          <a:xfrm>
            <a:off x="4484370" y="4377055"/>
            <a:ext cx="2727960" cy="2051050"/>
          </a:xfrm>
          <a:prstGeom prst="rect">
            <a:avLst/>
          </a:prstGeom>
          <a:noFill/>
        </p:spPr>
        <p:txBody>
          <a:bodyPr wrap="square" rtlCol="0" anchor="ctr" anchorCtr="0"/>
          <a:p>
            <a:pPr indent="0" algn="l">
              <a:lnSpc>
                <a:spcPct val="120000"/>
              </a:lnSpc>
              <a:spcBef>
                <a:spcPts val="0"/>
              </a:spcBef>
              <a:spcAft>
                <a:spcPts val="0"/>
              </a:spcAft>
              <a:buFont typeface="Arial" panose="020B0604020202020204" pitchFamily="34" charset="0"/>
              <a:buNone/>
            </a:pPr>
            <a:r>
              <a:rPr lang="zh-CN" altLang="en-US" sz="1600" kern="0" spc="100" noProof="0" dirty="0">
                <a:ln>
                  <a:noFill/>
                </a:ln>
                <a:solidFill>
                  <a:srgbClr val="FFFFFF"/>
                </a:solidFill>
                <a:effectLst/>
                <a:uLnTx/>
                <a:uFillTx/>
                <a:latin typeface="MiSans" panose="00000500000000000000" charset="-122"/>
                <a:ea typeface="MiSans" panose="00000500000000000000" charset="-122"/>
                <a:cs typeface="微软雅黑" pitchFamily="34" charset="-122"/>
                <a:sym typeface="Arial" panose="020B0604020202020204" pitchFamily="34" charset="0"/>
              </a:rPr>
              <a:t>在发展适宜性教育的实践中，教育方案主要是针对某一年龄儿童的年龄特征而设计的，同时还要顾及儿童个体的不同兴趣、需要和发展水平。</a:t>
            </a:r>
            <a:endParaRPr lang="zh-CN" altLang="en-US" sz="1600" kern="0" spc="100" noProof="0" dirty="0">
              <a:ln>
                <a:noFill/>
              </a:ln>
              <a:solidFill>
                <a:srgbClr val="FFFFFF"/>
              </a:solidFill>
              <a:effectLst/>
              <a:uLnTx/>
              <a:uFillTx/>
              <a:latin typeface="MiSans" panose="00000500000000000000" charset="-122"/>
              <a:ea typeface="MiSans" panose="00000500000000000000" charset="-122"/>
              <a:cs typeface="微软雅黑" pitchFamily="34" charset="-122"/>
              <a:sym typeface="Arial" panose="020B0604020202020204" pitchFamily="34" charset="0"/>
            </a:endParaRPr>
          </a:p>
        </p:txBody>
      </p:sp>
      <p:sp>
        <p:nvSpPr>
          <p:cNvPr id="7" name="圆角矩形 6"/>
          <p:cNvSpPr/>
          <p:nvPr>
            <p:custDataLst>
              <p:tags r:id="rId7"/>
            </p:custDataLst>
          </p:nvPr>
        </p:nvSpPr>
        <p:spPr>
          <a:xfrm>
            <a:off x="7665720" y="3357245"/>
            <a:ext cx="2846705" cy="3199765"/>
          </a:xfrm>
          <a:prstGeom prst="roundRect">
            <a:avLst>
              <a:gd name="adj" fmla="val 6445"/>
            </a:avLst>
          </a:prstGeom>
          <a:gradFill>
            <a:gsLst>
              <a:gs pos="100000">
                <a:srgbClr val="376FFF"/>
              </a:gs>
              <a:gs pos="0">
                <a:srgbClr val="376FFF">
                  <a:lumMod val="60000"/>
                  <a:lumOff val="40000"/>
                </a:srgbClr>
              </a:gs>
            </a:gsLst>
            <a:lin ang="2700000"/>
          </a:gradFill>
          <a:ln w="12700" cmpd="sng">
            <a:noFill/>
            <a:prstDash val="solid"/>
          </a:ln>
          <a:effectLst/>
        </p:spPr>
        <p:style>
          <a:lnRef idx="2">
            <a:srgbClr val="376FFF">
              <a:shade val="50000"/>
            </a:srgbClr>
          </a:lnRef>
          <a:fillRef idx="1">
            <a:srgbClr val="376FFF"/>
          </a:fillRef>
          <a:effectRef idx="0">
            <a:srgbClr val="376FFF"/>
          </a:effectRef>
          <a:fontRef idx="minor">
            <a:srgbClr val="FFFFFF"/>
          </a:fontRef>
        </p:style>
        <p:txBody>
          <a:bodyPr rtlCol="0" anchor="ctr"/>
          <a:p>
            <a:pPr algn="ctr"/>
            <a:endParaRPr lang="zh-CN" altLang="en-US"/>
          </a:p>
        </p:txBody>
      </p:sp>
      <p:sp>
        <p:nvSpPr>
          <p:cNvPr id="8" name="文本框 7"/>
          <p:cNvSpPr txBox="1"/>
          <p:nvPr>
            <p:custDataLst>
              <p:tags r:id="rId8"/>
            </p:custDataLst>
          </p:nvPr>
        </p:nvSpPr>
        <p:spPr>
          <a:xfrm>
            <a:off x="7774305" y="3466465"/>
            <a:ext cx="2705735" cy="572135"/>
          </a:xfrm>
          <a:prstGeom prst="rect">
            <a:avLst/>
          </a:prstGeom>
          <a:noFill/>
        </p:spPr>
        <p:txBody>
          <a:bodyPr wrap="square" rtlCol="0" anchor="ctr" anchorCtr="0">
            <a:noAutofit/>
          </a:bodyPr>
          <a:p>
            <a:pPr fontAlgn="ctr">
              <a:lnSpc>
                <a:spcPct val="150000"/>
              </a:lnSpc>
            </a:pPr>
            <a:r>
              <a:rPr lang="zh-CN" altLang="en-US" sz="1700">
                <a:solidFill>
                  <a:srgbClr val="FFFFFF"/>
                </a:solidFill>
                <a:effectLst>
                  <a:outerShdw blurRad="50800" dist="38100" dir="2700000" algn="tl" rotWithShape="0">
                    <a:srgbClr val="17D594">
                      <a:alpha val="40000"/>
                    </a:srgbClr>
                  </a:outerShdw>
                </a:effectLst>
                <a:latin typeface="MiSans Bold" panose="00000800000000000000" charset="-122"/>
                <a:ea typeface="MiSans Bold" panose="00000800000000000000" charset="-122"/>
                <a:cs typeface="江城圆体 300W" panose="020B0300000000000000" charset="-122"/>
              </a:rPr>
              <a:t>（3） 发展适宜性教育方案的具体做法</a:t>
            </a:r>
            <a:endParaRPr lang="zh-CN" altLang="en-US" sz="1700">
              <a:solidFill>
                <a:srgbClr val="FFFFFF"/>
              </a:solidFill>
              <a:effectLst>
                <a:outerShdw blurRad="50800" dist="38100" dir="2700000" algn="tl" rotWithShape="0">
                  <a:srgbClr val="17D594">
                    <a:alpha val="40000"/>
                  </a:srgbClr>
                </a:outerShdw>
              </a:effectLst>
              <a:latin typeface="MiSans Bold" panose="00000800000000000000" charset="-122"/>
              <a:ea typeface="MiSans Bold" panose="00000800000000000000" charset="-122"/>
              <a:cs typeface="江城圆体 300W" panose="020B0300000000000000" charset="-122"/>
            </a:endParaRPr>
          </a:p>
        </p:txBody>
      </p:sp>
      <p:sp>
        <p:nvSpPr>
          <p:cNvPr id="11" name="文本框 10"/>
          <p:cNvSpPr txBox="1"/>
          <p:nvPr>
            <p:custDataLst>
              <p:tags r:id="rId9"/>
            </p:custDataLst>
          </p:nvPr>
        </p:nvSpPr>
        <p:spPr>
          <a:xfrm>
            <a:off x="7762240" y="4307205"/>
            <a:ext cx="2654935" cy="2197100"/>
          </a:xfrm>
          <a:prstGeom prst="rect">
            <a:avLst/>
          </a:prstGeom>
          <a:noFill/>
        </p:spPr>
        <p:txBody>
          <a:bodyPr wrap="square" rtlCol="0" anchor="ctr" anchorCtr="0"/>
          <a:p>
            <a:pPr indent="0" algn="l">
              <a:lnSpc>
                <a:spcPct val="120000"/>
              </a:lnSpc>
              <a:spcBef>
                <a:spcPts val="0"/>
              </a:spcBef>
              <a:spcAft>
                <a:spcPts val="0"/>
              </a:spcAft>
              <a:buFont typeface="Arial" panose="020B0604020202020204" pitchFamily="34" charset="0"/>
              <a:buNone/>
            </a:pPr>
            <a:r>
              <a:rPr lang="zh-CN" altLang="en-US" sz="1600" kern="0" spc="100" noProof="0" dirty="0">
                <a:ln>
                  <a:noFill/>
                </a:ln>
                <a:solidFill>
                  <a:srgbClr val="FFFFFF"/>
                </a:solidFill>
                <a:effectLst/>
                <a:uLnTx/>
                <a:uFillTx/>
                <a:latin typeface="MiSans" panose="00000500000000000000" charset="-122"/>
                <a:ea typeface="MiSans" panose="00000500000000000000" charset="-122"/>
                <a:cs typeface="微软雅黑" pitchFamily="34" charset="-122"/>
                <a:sym typeface="Arial" panose="020B0604020202020204" pitchFamily="34" charset="0"/>
              </a:rPr>
              <a:t>分年龄对儿童的学习特征以及适宜儿童发展的教师具体做法进行了罗列。</a:t>
            </a:r>
            <a:endParaRPr lang="zh-CN" altLang="en-US" sz="1600" kern="0" spc="100" noProof="0" dirty="0">
              <a:ln>
                <a:noFill/>
              </a:ln>
              <a:solidFill>
                <a:srgbClr val="FFFFFF"/>
              </a:solidFill>
              <a:effectLst/>
              <a:uLnTx/>
              <a:uFillTx/>
              <a:latin typeface="MiSans" panose="00000500000000000000" charset="-122"/>
              <a:ea typeface="MiSans" panose="00000500000000000000" charset="-122"/>
              <a:cs typeface="微软雅黑" pitchFamily="34" charset="-122"/>
              <a:sym typeface="Arial" panose="020B0604020202020204" pitchFamily="34" charset="0"/>
            </a:endParaRPr>
          </a:p>
        </p:txBody>
      </p:sp>
    </p:spTree>
    <p:custDataLst>
      <p:tags r:id="rId10"/>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文本框 19"/>
          <p:cNvSpPr txBox="1"/>
          <p:nvPr/>
        </p:nvSpPr>
        <p:spPr>
          <a:xfrm>
            <a:off x="594995" y="124460"/>
            <a:ext cx="10991850" cy="583565"/>
          </a:xfrm>
          <a:prstGeom prst="rect">
            <a:avLst/>
          </a:prstGeom>
          <a:noFill/>
          <a:ln w="9525">
            <a:noFill/>
          </a:ln>
        </p:spPr>
        <p:txBody>
          <a:bodyPr wrap="square">
            <a:spAutoFit/>
          </a:bodyPr>
          <a:p>
            <a:pPr indent="0"/>
            <a:r>
              <a:rPr sz="3200" b="1">
                <a:solidFill>
                  <a:schemeClr val="bg1"/>
                </a:solidFill>
                <a:latin typeface="+mj-lt"/>
                <a:cs typeface="+mj-lt"/>
              </a:rPr>
              <a:t>二、 各种国际知名的早期教育方案、课程模式和课程架构</a:t>
            </a:r>
            <a:endParaRPr sz="3200" b="1">
              <a:solidFill>
                <a:schemeClr val="bg1"/>
              </a:solidFill>
              <a:latin typeface="+mj-lt"/>
              <a:cs typeface="+mj-lt"/>
            </a:endParaRPr>
          </a:p>
        </p:txBody>
      </p:sp>
      <p:sp>
        <p:nvSpPr>
          <p:cNvPr id="4" name="文本框 3"/>
          <p:cNvSpPr txBox="1"/>
          <p:nvPr/>
        </p:nvSpPr>
        <p:spPr>
          <a:xfrm>
            <a:off x="961390" y="1012825"/>
            <a:ext cx="5080000" cy="460375"/>
          </a:xfrm>
          <a:prstGeom prst="rect">
            <a:avLst/>
          </a:prstGeom>
          <a:noFill/>
          <a:ln w="9525">
            <a:noFill/>
          </a:ln>
        </p:spPr>
        <p:txBody>
          <a:bodyPr>
            <a:spAutoFit/>
          </a:bodyPr>
          <a:p>
            <a:pPr indent="0"/>
            <a:r>
              <a:rPr lang="zh-CN" sz="2400" b="1">
                <a:solidFill>
                  <a:srgbClr val="002060"/>
                </a:solidFill>
                <a:cs typeface="宋体" charset="0"/>
              </a:rPr>
              <a:t>（三）</a:t>
            </a:r>
            <a:r>
              <a:rPr lang="en-US" sz="2400" b="1">
                <a:solidFill>
                  <a:srgbClr val="002060"/>
                </a:solidFill>
                <a:latin typeface="宋体" charset="0"/>
                <a:cs typeface="Times New Roman" panose="02020603050405020304" pitchFamily="18" charset="0"/>
              </a:rPr>
              <a:t> </a:t>
            </a:r>
            <a:r>
              <a:rPr lang="zh-CN" sz="2400" b="1">
                <a:solidFill>
                  <a:srgbClr val="002060"/>
                </a:solidFill>
                <a:cs typeface="宋体" charset="0"/>
              </a:rPr>
              <a:t>发展适宜性教育实践</a:t>
            </a:r>
            <a:endParaRPr lang="zh-CN" altLang="en-US" sz="2400" b="1">
              <a:solidFill>
                <a:srgbClr val="002060"/>
              </a:solidFill>
              <a:cs typeface="宋体" charset="0"/>
            </a:endParaRPr>
          </a:p>
        </p:txBody>
      </p:sp>
      <p:sp>
        <p:nvSpPr>
          <p:cNvPr id="3" name="文本框 2"/>
          <p:cNvSpPr txBox="1"/>
          <p:nvPr/>
        </p:nvSpPr>
        <p:spPr>
          <a:xfrm>
            <a:off x="1278255" y="1536065"/>
            <a:ext cx="6809105" cy="429895"/>
          </a:xfrm>
          <a:prstGeom prst="rect">
            <a:avLst/>
          </a:prstGeom>
          <a:noFill/>
          <a:ln w="9525">
            <a:noFill/>
          </a:ln>
        </p:spPr>
        <p:txBody>
          <a:bodyPr wrap="square">
            <a:spAutoFit/>
          </a:bodyPr>
          <a:p>
            <a:pPr indent="0"/>
            <a:r>
              <a:rPr sz="2200" b="0">
                <a:solidFill>
                  <a:schemeClr val="accent2">
                    <a:lumMod val="75000"/>
                  </a:schemeClr>
                </a:solidFill>
                <a:cs typeface="宋体" charset="0"/>
              </a:rPr>
              <a:t>3. 对发展适宜性教育实践的重申和修正</a:t>
            </a:r>
            <a:endParaRPr sz="2200" b="0">
              <a:solidFill>
                <a:schemeClr val="accent2">
                  <a:lumMod val="75000"/>
                </a:schemeClr>
              </a:solidFill>
              <a:cs typeface="宋体" charset="0"/>
            </a:endParaRPr>
          </a:p>
        </p:txBody>
      </p:sp>
      <p:sp>
        <p:nvSpPr>
          <p:cNvPr id="100" name="文本框 99"/>
          <p:cNvSpPr txBox="1"/>
          <p:nvPr/>
        </p:nvSpPr>
        <p:spPr>
          <a:xfrm>
            <a:off x="1096010" y="2199640"/>
            <a:ext cx="9901555" cy="3646170"/>
          </a:xfrm>
          <a:prstGeom prst="rect">
            <a:avLst/>
          </a:prstGeom>
          <a:noFill/>
          <a:ln w="9525">
            <a:noFill/>
          </a:ln>
        </p:spPr>
        <p:txBody>
          <a:bodyPr wrap="square">
            <a:spAutoFit/>
          </a:bodyPr>
          <a:p>
            <a:pPr marL="0" indent="0" algn="l" fontAlgn="auto">
              <a:lnSpc>
                <a:spcPct val="150000"/>
              </a:lnSpc>
            </a:pPr>
            <a:r>
              <a:rPr lang="zh-CN" sz="2200" b="0">
                <a:solidFill>
                  <a:schemeClr val="tx1"/>
                </a:solidFill>
                <a:cs typeface="宋体" charset="0"/>
              </a:rPr>
              <a:t>全美幼儿教育协会在其重申和修正的声明中，纠正了一些对发展适宜性教育实践的错误解释，认定发展适宜性教育实践不是课程，而是一种架构，是一种哲学，或是一种取向；它并不意味着教师不要去教儿童，也不意味着让儿童去控制教室活动；它并不排斥课程目标，也并不主张由儿童产生课程；它能适用于所有的儿童；它并不主张课程就是儿童发展。</a:t>
            </a:r>
            <a:endParaRPr lang="zh-CN" sz="2200" b="0">
              <a:solidFill>
                <a:schemeClr val="tx1"/>
              </a:solidFill>
              <a:cs typeface="宋体" charset="0"/>
            </a:endParaRPr>
          </a:p>
          <a:p>
            <a:pPr marL="0" indent="0" algn="l" fontAlgn="auto">
              <a:lnSpc>
                <a:spcPct val="150000"/>
              </a:lnSpc>
            </a:pPr>
            <a:endParaRPr lang="zh-CN" sz="2200" b="0">
              <a:solidFill>
                <a:schemeClr val="tx1"/>
              </a:solidFill>
              <a:cs typeface="宋体" charset="0"/>
            </a:endParaRPr>
          </a:p>
          <a:p>
            <a:pPr marL="0" indent="0" algn="l" fontAlgn="auto">
              <a:lnSpc>
                <a:spcPct val="150000"/>
              </a:lnSpc>
            </a:pPr>
            <a:r>
              <a:rPr lang="zh-CN" altLang="en-US" sz="2200" b="0">
                <a:solidFill>
                  <a:schemeClr val="tx1"/>
                </a:solidFill>
                <a:cs typeface="宋体" charset="0"/>
              </a:rPr>
              <a:t>全美幼儿教育协会的立场</a:t>
            </a:r>
            <a:r>
              <a:rPr lang="zh-CN" altLang="en-US" sz="2200" b="0">
                <a:solidFill>
                  <a:schemeClr val="tx1"/>
                </a:solidFill>
                <a:cs typeface="宋体" charset="0"/>
              </a:rPr>
              <a:t>逐步向美国政府靠拢的趋向。</a:t>
            </a:r>
            <a:endParaRPr lang="zh-CN" altLang="en-US" sz="2200" b="0">
              <a:solidFill>
                <a:schemeClr val="tx1"/>
              </a:solidFill>
              <a:cs typeface="宋体" charset="0"/>
            </a:endParaRPr>
          </a:p>
        </p:txBody>
      </p:sp>
    </p:spTree>
    <p:custDataLst>
      <p:tags r:id="rId1"/>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 name="文本框 19"/>
          <p:cNvSpPr txBox="1"/>
          <p:nvPr/>
        </p:nvSpPr>
        <p:spPr>
          <a:xfrm>
            <a:off x="594995" y="124460"/>
            <a:ext cx="10991850" cy="583565"/>
          </a:xfrm>
          <a:prstGeom prst="rect">
            <a:avLst/>
          </a:prstGeom>
          <a:noFill/>
          <a:ln w="9525">
            <a:noFill/>
          </a:ln>
        </p:spPr>
        <p:txBody>
          <a:bodyPr wrap="square">
            <a:spAutoFit/>
          </a:bodyPr>
          <a:p>
            <a:pPr indent="0"/>
            <a:r>
              <a:rPr sz="3200" b="1">
                <a:solidFill>
                  <a:schemeClr val="bg1"/>
                </a:solidFill>
                <a:latin typeface="+mj-lt"/>
                <a:cs typeface="+mj-lt"/>
              </a:rPr>
              <a:t>二、 各种国际知名的早期教育方案、课程模式和课程架构</a:t>
            </a:r>
            <a:endParaRPr sz="3200" b="1">
              <a:solidFill>
                <a:schemeClr val="bg1"/>
              </a:solidFill>
              <a:latin typeface="+mj-lt"/>
              <a:cs typeface="+mj-lt"/>
            </a:endParaRPr>
          </a:p>
        </p:txBody>
      </p:sp>
      <p:sp>
        <p:nvSpPr>
          <p:cNvPr id="4" name="文本框 3"/>
          <p:cNvSpPr txBox="1"/>
          <p:nvPr/>
        </p:nvSpPr>
        <p:spPr>
          <a:xfrm>
            <a:off x="961390" y="1012825"/>
            <a:ext cx="5080000" cy="460375"/>
          </a:xfrm>
          <a:prstGeom prst="rect">
            <a:avLst/>
          </a:prstGeom>
          <a:noFill/>
          <a:ln w="9525">
            <a:noFill/>
          </a:ln>
        </p:spPr>
        <p:txBody>
          <a:bodyPr>
            <a:spAutoFit/>
          </a:bodyPr>
          <a:p>
            <a:pPr indent="0"/>
            <a:r>
              <a:rPr lang="zh-CN" sz="2400" b="1">
                <a:solidFill>
                  <a:srgbClr val="002060"/>
                </a:solidFill>
                <a:cs typeface="宋体" charset="0"/>
              </a:rPr>
              <a:t>（三）</a:t>
            </a:r>
            <a:r>
              <a:rPr lang="en-US" sz="2400" b="1">
                <a:solidFill>
                  <a:srgbClr val="002060"/>
                </a:solidFill>
                <a:latin typeface="宋体" charset="0"/>
                <a:cs typeface="Times New Roman" panose="02020603050405020304" pitchFamily="18" charset="0"/>
              </a:rPr>
              <a:t> </a:t>
            </a:r>
            <a:r>
              <a:rPr lang="zh-CN" sz="2400" b="1">
                <a:solidFill>
                  <a:srgbClr val="002060"/>
                </a:solidFill>
                <a:cs typeface="宋体" charset="0"/>
              </a:rPr>
              <a:t>发展适宜性教育实践</a:t>
            </a:r>
            <a:endParaRPr lang="zh-CN" altLang="en-US" sz="2400" b="1">
              <a:solidFill>
                <a:srgbClr val="002060"/>
              </a:solidFill>
              <a:cs typeface="宋体" charset="0"/>
            </a:endParaRPr>
          </a:p>
        </p:txBody>
      </p:sp>
      <p:sp>
        <p:nvSpPr>
          <p:cNvPr id="3" name="文本框 2"/>
          <p:cNvSpPr txBox="1"/>
          <p:nvPr/>
        </p:nvSpPr>
        <p:spPr>
          <a:xfrm>
            <a:off x="1278255" y="1536065"/>
            <a:ext cx="6809105" cy="429895"/>
          </a:xfrm>
          <a:prstGeom prst="rect">
            <a:avLst/>
          </a:prstGeom>
          <a:noFill/>
          <a:ln w="9525">
            <a:noFill/>
          </a:ln>
        </p:spPr>
        <p:txBody>
          <a:bodyPr wrap="square">
            <a:spAutoFit/>
          </a:bodyPr>
          <a:p>
            <a:pPr indent="0"/>
            <a:r>
              <a:rPr sz="2200" b="0">
                <a:solidFill>
                  <a:schemeClr val="accent2">
                    <a:lumMod val="75000"/>
                  </a:schemeClr>
                </a:solidFill>
                <a:cs typeface="宋体" charset="0"/>
              </a:rPr>
              <a:t> 4. 对发展适宜性教育实践的评价</a:t>
            </a:r>
            <a:endParaRPr sz="2200" b="0">
              <a:solidFill>
                <a:schemeClr val="accent2">
                  <a:lumMod val="75000"/>
                </a:schemeClr>
              </a:solidFill>
              <a:cs typeface="宋体" charset="0"/>
            </a:endParaRPr>
          </a:p>
        </p:txBody>
      </p:sp>
      <p:sp>
        <p:nvSpPr>
          <p:cNvPr id="100" name="文本框 99"/>
          <p:cNvSpPr txBox="1"/>
          <p:nvPr/>
        </p:nvSpPr>
        <p:spPr>
          <a:xfrm>
            <a:off x="1181100" y="2210435"/>
            <a:ext cx="10244455" cy="2445385"/>
          </a:xfrm>
          <a:prstGeom prst="rect">
            <a:avLst/>
          </a:prstGeom>
          <a:noFill/>
          <a:ln w="9525">
            <a:noFill/>
          </a:ln>
        </p:spPr>
        <p:txBody>
          <a:bodyPr wrap="square">
            <a:spAutoFit/>
          </a:bodyPr>
          <a:p>
            <a:pPr indent="0">
              <a:lnSpc>
                <a:spcPct val="150000"/>
              </a:lnSpc>
            </a:pPr>
            <a:r>
              <a:rPr lang="zh-CN" sz="2200" b="0">
                <a:cs typeface="宋体" charset="0"/>
              </a:rPr>
              <a:t>对于发展适宜性教育实践，人们有两种截然不同的声音，从而使发展适宜性教育实践在西方国家的学前教育中成为了最有争议的话题之一。</a:t>
            </a:r>
            <a:endParaRPr lang="zh-CN" sz="2200" b="0">
              <a:cs typeface="宋体" charset="0"/>
            </a:endParaRPr>
          </a:p>
          <a:p>
            <a:pPr indent="0">
              <a:lnSpc>
                <a:spcPct val="150000"/>
              </a:lnSpc>
            </a:pPr>
            <a:endParaRPr lang="zh-CN" altLang="en-US" sz="700"/>
          </a:p>
          <a:p>
            <a:pPr indent="0">
              <a:lnSpc>
                <a:spcPct val="150000"/>
              </a:lnSpc>
            </a:pPr>
            <a:endParaRPr lang="zh-CN" altLang="en-US" sz="700"/>
          </a:p>
          <a:p>
            <a:pPr indent="0">
              <a:lnSpc>
                <a:spcPct val="150000"/>
              </a:lnSpc>
            </a:pPr>
            <a:r>
              <a:rPr lang="zh-CN" altLang="en-US" sz="2200"/>
              <a:t>发展适宜性教育实践的教育哲学是与长期以来支配教育的以“心理测量”或标准化测验为基础的教育观全然不同的，是教育哲学上的一次变革。</a:t>
            </a:r>
            <a:endParaRPr lang="zh-CN" altLang="en-US" sz="2200"/>
          </a:p>
        </p:txBody>
      </p:sp>
      <p:sp>
        <p:nvSpPr>
          <p:cNvPr id="2" name="文本框 1"/>
          <p:cNvSpPr txBox="1"/>
          <p:nvPr/>
        </p:nvSpPr>
        <p:spPr>
          <a:xfrm>
            <a:off x="1253490" y="5056505"/>
            <a:ext cx="5080000" cy="429895"/>
          </a:xfrm>
          <a:prstGeom prst="rect">
            <a:avLst/>
          </a:prstGeom>
          <a:noFill/>
          <a:ln w="9525">
            <a:noFill/>
          </a:ln>
        </p:spPr>
        <p:txBody>
          <a:bodyPr>
            <a:spAutoFit/>
          </a:bodyPr>
          <a:p>
            <a:pPr marL="0" indent="0" algn="l"/>
            <a:r>
              <a:rPr lang="zh-CN" sz="2200" b="0">
                <a:cs typeface="宋体" charset="0"/>
              </a:rPr>
              <a:t>几乎没有可能被广泛地运用</a:t>
            </a:r>
            <a:endParaRPr lang="zh-CN" altLang="en-US" sz="2200"/>
          </a:p>
        </p:txBody>
      </p:sp>
    </p:spTree>
    <p:custDataLst>
      <p:tags r:id="rId1"/>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1410833" y="1563281"/>
            <a:ext cx="10043983" cy="598805"/>
          </a:xfrm>
          <a:prstGeom prst="rect">
            <a:avLst/>
          </a:prstGeom>
          <a:noFill/>
        </p:spPr>
        <p:txBody>
          <a:bodyPr wrap="square" rtlCol="0">
            <a:spAutoFit/>
          </a:bodyPr>
          <a:lstStyle/>
          <a:p>
            <a:pPr marL="457200" indent="-457200">
              <a:lnSpc>
                <a:spcPct val="150000"/>
              </a:lnSpc>
              <a:buAutoNum type="arabicPeriod"/>
            </a:pPr>
            <a:r>
              <a:rPr lang="zh-CN" altLang="en-US" sz="2200" dirty="0">
                <a:solidFill>
                  <a:schemeClr val="bg2">
                    <a:lumMod val="25000"/>
                  </a:schemeClr>
                </a:solidFill>
                <a:latin typeface="微软雅黑" pitchFamily="34" charset="-122"/>
                <a:ea typeface="微软雅黑" pitchFamily="34" charset="-122"/>
              </a:rPr>
              <a:t>蒙台梭利课程模式的理论基础</a:t>
            </a:r>
            <a:endParaRPr lang="en-US" altLang="zh-CN" sz="2200" dirty="0">
              <a:solidFill>
                <a:schemeClr val="bg2">
                  <a:lumMod val="25000"/>
                </a:schemeClr>
              </a:solidFill>
              <a:latin typeface="微软雅黑" pitchFamily="34" charset="-122"/>
              <a:ea typeface="微软雅黑" pitchFamily="34" charset="-122"/>
            </a:endParaRPr>
          </a:p>
        </p:txBody>
      </p:sp>
      <p:sp>
        <p:nvSpPr>
          <p:cNvPr id="20" name="文本框 19"/>
          <p:cNvSpPr txBox="1"/>
          <p:nvPr/>
        </p:nvSpPr>
        <p:spPr>
          <a:xfrm>
            <a:off x="594995" y="124460"/>
            <a:ext cx="10991850" cy="583565"/>
          </a:xfrm>
          <a:prstGeom prst="rect">
            <a:avLst/>
          </a:prstGeom>
          <a:noFill/>
          <a:ln w="9525">
            <a:noFill/>
          </a:ln>
        </p:spPr>
        <p:txBody>
          <a:bodyPr wrap="square">
            <a:spAutoFit/>
          </a:bodyPr>
          <a:p>
            <a:pPr indent="0"/>
            <a:r>
              <a:rPr sz="3200" b="1">
                <a:solidFill>
                  <a:schemeClr val="bg1"/>
                </a:solidFill>
                <a:latin typeface="+mj-lt"/>
                <a:cs typeface="+mj-lt"/>
              </a:rPr>
              <a:t>二、 各种国际知名的早期教育方案、课程模式和课程架构</a:t>
            </a:r>
            <a:endParaRPr sz="3200" b="1">
              <a:solidFill>
                <a:schemeClr val="bg1"/>
              </a:solidFill>
              <a:latin typeface="+mj-lt"/>
              <a:cs typeface="+mj-lt"/>
            </a:endParaRPr>
          </a:p>
        </p:txBody>
      </p:sp>
      <p:sp>
        <p:nvSpPr>
          <p:cNvPr id="22" name="文本框 21"/>
          <p:cNvSpPr txBox="1"/>
          <p:nvPr/>
        </p:nvSpPr>
        <p:spPr>
          <a:xfrm>
            <a:off x="1152525" y="913765"/>
            <a:ext cx="9697085" cy="460375"/>
          </a:xfrm>
          <a:prstGeom prst="rect">
            <a:avLst/>
          </a:prstGeom>
          <a:noFill/>
          <a:ln w="9525">
            <a:noFill/>
          </a:ln>
        </p:spPr>
        <p:txBody>
          <a:bodyPr wrap="square">
            <a:spAutoFit/>
          </a:bodyPr>
          <a:p>
            <a:pPr indent="0"/>
            <a:r>
              <a:rPr sz="2400" b="1">
                <a:solidFill>
                  <a:schemeClr val="accent5">
                    <a:lumMod val="75000"/>
                  </a:schemeClr>
                </a:solidFill>
              </a:rPr>
              <a:t>（</a:t>
            </a:r>
            <a:r>
              <a:rPr lang="zh-CN" sz="2400" b="1">
                <a:solidFill>
                  <a:schemeClr val="accent5">
                    <a:lumMod val="75000"/>
                  </a:schemeClr>
                </a:solidFill>
              </a:rPr>
              <a:t>四</a:t>
            </a:r>
            <a:r>
              <a:rPr sz="2400" b="1">
                <a:solidFill>
                  <a:schemeClr val="accent5">
                    <a:lumMod val="75000"/>
                  </a:schemeClr>
                </a:solidFill>
              </a:rPr>
              <a:t>） </a:t>
            </a:r>
            <a:r>
              <a:rPr lang="zh-CN" sz="2400" b="1">
                <a:solidFill>
                  <a:schemeClr val="accent5">
                    <a:lumMod val="75000"/>
                  </a:schemeClr>
                </a:solidFill>
              </a:rPr>
              <a:t>蒙台梭利</a:t>
            </a:r>
            <a:r>
              <a:rPr sz="2400" b="1">
                <a:solidFill>
                  <a:schemeClr val="accent5">
                    <a:lumMod val="75000"/>
                  </a:schemeClr>
                </a:solidFill>
              </a:rPr>
              <a:t>课程</a:t>
            </a:r>
            <a:endParaRPr sz="2400" b="1">
              <a:solidFill>
                <a:schemeClr val="accent5">
                  <a:lumMod val="75000"/>
                </a:schemeClr>
              </a:solidFill>
            </a:endParaRPr>
          </a:p>
        </p:txBody>
      </p:sp>
      <p:sp>
        <p:nvSpPr>
          <p:cNvPr id="19465" name="Freeform 9"/>
          <p:cNvSpPr/>
          <p:nvPr>
            <p:custDataLst>
              <p:tags r:id="rId1"/>
            </p:custDataLst>
          </p:nvPr>
        </p:nvSpPr>
        <p:spPr bwMode="auto">
          <a:xfrm rot="21252758">
            <a:off x="5259609" y="3727549"/>
            <a:ext cx="603376" cy="694452"/>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solidFill>
            <a:srgbClr val="1D6DC2"/>
          </a:solidFill>
          <a:ln w="6350">
            <a:noFill/>
          </a:ln>
        </p:spPr>
        <p:txBody>
          <a:bodyPr lIns="121912" tIns="60956" rIns="121912" bIns="60956"/>
          <a:lstStyle/>
          <a:p>
            <a:pPr>
              <a:lnSpc>
                <a:spcPct val="120000"/>
              </a:lnSpc>
            </a:pPr>
            <a:endParaRPr lang="zh-CN" altLang="en-US" sz="1690">
              <a:latin typeface="Arial" panose="020B0604020202020204" pitchFamily="34" charset="0"/>
              <a:ea typeface="微软雅黑" pitchFamily="34" charset="-122"/>
              <a:sym typeface="Arial" panose="020B0604020202020204" pitchFamily="34" charset="0"/>
            </a:endParaRPr>
          </a:p>
        </p:txBody>
      </p:sp>
      <p:sp>
        <p:nvSpPr>
          <p:cNvPr id="19464" name="Freeform 8"/>
          <p:cNvSpPr/>
          <p:nvPr>
            <p:custDataLst>
              <p:tags r:id="rId2"/>
            </p:custDataLst>
          </p:nvPr>
        </p:nvSpPr>
        <p:spPr bwMode="auto">
          <a:xfrm rot="378852">
            <a:off x="5895367" y="3731012"/>
            <a:ext cx="603376" cy="694452"/>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solidFill>
            <a:srgbClr val="0088D5"/>
          </a:solidFill>
          <a:ln w="6350">
            <a:noFill/>
          </a:ln>
        </p:spPr>
        <p:txBody>
          <a:bodyPr lIns="121912" tIns="60956" rIns="121912" bIns="60956"/>
          <a:lstStyle/>
          <a:p>
            <a:pPr>
              <a:lnSpc>
                <a:spcPct val="120000"/>
              </a:lnSpc>
            </a:pPr>
            <a:endParaRPr lang="zh-CN" altLang="en-US" sz="1690">
              <a:latin typeface="Arial" panose="020B0604020202020204" pitchFamily="34" charset="0"/>
              <a:ea typeface="微软雅黑" pitchFamily="34" charset="-122"/>
              <a:sym typeface="Arial" panose="020B0604020202020204" pitchFamily="34" charset="0"/>
            </a:endParaRPr>
          </a:p>
        </p:txBody>
      </p:sp>
      <p:sp>
        <p:nvSpPr>
          <p:cNvPr id="19467" name="Freeform 11"/>
          <p:cNvSpPr/>
          <p:nvPr>
            <p:custDataLst>
              <p:tags r:id="rId3"/>
            </p:custDataLst>
          </p:nvPr>
        </p:nvSpPr>
        <p:spPr bwMode="auto">
          <a:xfrm rot="19800000">
            <a:off x="5577697" y="4708073"/>
            <a:ext cx="603376" cy="694452"/>
          </a:xfrm>
          <a:custGeom>
            <a:avLst/>
            <a:gdLst>
              <a:gd name="T0" fmla="*/ 638 w 638"/>
              <a:gd name="T1" fmla="*/ 552 h 734"/>
              <a:gd name="T2" fmla="*/ 638 w 638"/>
              <a:gd name="T3" fmla="*/ 183 h 734"/>
              <a:gd name="T4" fmla="*/ 319 w 638"/>
              <a:gd name="T5" fmla="*/ 0 h 734"/>
              <a:gd name="T6" fmla="*/ 0 w 638"/>
              <a:gd name="T7" fmla="*/ 183 h 734"/>
              <a:gd name="T8" fmla="*/ 0 w 638"/>
              <a:gd name="T9" fmla="*/ 552 h 734"/>
              <a:gd name="T10" fmla="*/ 319 w 638"/>
              <a:gd name="T11" fmla="*/ 734 h 734"/>
              <a:gd name="T12" fmla="*/ 638 w 638"/>
              <a:gd name="T13" fmla="*/ 552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2"/>
                </a:moveTo>
                <a:lnTo>
                  <a:pt x="638" y="183"/>
                </a:lnTo>
                <a:lnTo>
                  <a:pt x="319" y="0"/>
                </a:lnTo>
                <a:lnTo>
                  <a:pt x="0" y="183"/>
                </a:lnTo>
                <a:lnTo>
                  <a:pt x="0" y="552"/>
                </a:lnTo>
                <a:lnTo>
                  <a:pt x="319" y="734"/>
                </a:lnTo>
                <a:lnTo>
                  <a:pt x="638" y="552"/>
                </a:lnTo>
                <a:close/>
              </a:path>
            </a:pathLst>
          </a:custGeom>
          <a:solidFill>
            <a:srgbClr val="00AFA2"/>
          </a:solidFill>
          <a:ln w="6350">
            <a:noFill/>
          </a:ln>
        </p:spPr>
        <p:txBody>
          <a:bodyPr lIns="121912" tIns="60956" rIns="121912" bIns="60956"/>
          <a:lstStyle/>
          <a:p>
            <a:pPr>
              <a:lnSpc>
                <a:spcPct val="120000"/>
              </a:lnSpc>
            </a:pPr>
            <a:endParaRPr lang="zh-CN" altLang="en-US" sz="1690">
              <a:latin typeface="Arial" panose="020B0604020202020204" pitchFamily="34" charset="0"/>
              <a:ea typeface="微软雅黑" pitchFamily="34" charset="-122"/>
              <a:sym typeface="Arial" panose="020B0604020202020204" pitchFamily="34" charset="0"/>
            </a:endParaRPr>
          </a:p>
        </p:txBody>
      </p:sp>
      <p:sp>
        <p:nvSpPr>
          <p:cNvPr id="26" name="文本框 25"/>
          <p:cNvSpPr txBox="1"/>
          <p:nvPr>
            <p:custDataLst>
              <p:tags r:id="rId4"/>
            </p:custDataLst>
          </p:nvPr>
        </p:nvSpPr>
        <p:spPr>
          <a:xfrm>
            <a:off x="2988310" y="3202940"/>
            <a:ext cx="2941320" cy="640715"/>
          </a:xfrm>
          <a:prstGeom prst="rect">
            <a:avLst/>
          </a:prstGeom>
          <a:noFill/>
        </p:spPr>
        <p:txBody>
          <a:bodyPr wrap="square" lIns="90000" tIns="46800" rIns="90000" bIns="46800" rtlCol="0" anchor="ctr">
            <a:noAutofit/>
          </a:bodyPr>
          <a:lstStyle>
            <a:defPPr>
              <a:defRPr lang="zh-CN"/>
            </a:defPPr>
            <a:lvl1pPr algn="r">
              <a:lnSpc>
                <a:spcPct val="120000"/>
              </a:lnSpc>
              <a:defRPr sz="1400" spc="150">
                <a:solidFill>
                  <a:srgbClr val="000000">
                    <a:lumMod val="65000"/>
                    <a:lumOff val="35000"/>
                  </a:srgbClr>
                </a:solidFill>
                <a:latin typeface="Arial" panose="020B0604020202020204" pitchFamily="34" charset="0"/>
                <a:ea typeface="微软雅黑" pitchFamily="34" charset="-122"/>
              </a:defRPr>
            </a:lvl1pPr>
          </a:lstStyle>
          <a:p>
            <a:pPr algn="l"/>
            <a:r>
              <a:rPr lang="zh-CN" altLang="en-US" sz="1900">
                <a:solidFill>
                  <a:schemeClr val="accent5">
                    <a:lumMod val="75000"/>
                  </a:schemeClr>
                </a:solidFill>
                <a:sym typeface="Arial" panose="020B0604020202020204" pitchFamily="34" charset="0"/>
              </a:rPr>
              <a:t>蒙台梭利教学法提供了一种科学的教育方法。</a:t>
            </a:r>
            <a:endParaRPr lang="zh-CN" altLang="en-US" sz="1900">
              <a:solidFill>
                <a:schemeClr val="accent5">
                  <a:lumMod val="75000"/>
                </a:schemeClr>
              </a:solidFill>
              <a:sym typeface="Arial" panose="020B0604020202020204" pitchFamily="34" charset="0"/>
            </a:endParaRPr>
          </a:p>
        </p:txBody>
      </p:sp>
      <p:sp>
        <p:nvSpPr>
          <p:cNvPr id="30" name="文本框 29"/>
          <p:cNvSpPr txBox="1"/>
          <p:nvPr>
            <p:custDataLst>
              <p:tags r:id="rId5"/>
            </p:custDataLst>
          </p:nvPr>
        </p:nvSpPr>
        <p:spPr>
          <a:xfrm>
            <a:off x="6018530" y="3790950"/>
            <a:ext cx="337820" cy="426720"/>
          </a:xfrm>
          <a:prstGeom prst="rect">
            <a:avLst/>
          </a:prstGeom>
          <a:noFill/>
        </p:spPr>
        <p:txBody>
          <a:bodyPr wrap="square" rtlCol="0"/>
          <a:lstStyle/>
          <a:p>
            <a:pPr algn="r">
              <a:lnSpc>
                <a:spcPct val="120000"/>
              </a:lnSpc>
            </a:pPr>
            <a:r>
              <a:rPr lang="en-US" altLang="zh-CN" sz="2400" b="1" spc="150" dirty="0">
                <a:solidFill>
                  <a:schemeClr val="bg1"/>
                </a:solidFill>
                <a:latin typeface="Arial" panose="020B0604020202020204" pitchFamily="34" charset="0"/>
                <a:ea typeface="微软雅黑" pitchFamily="34" charset="-122"/>
                <a:cs typeface="Arial" panose="020B0604020202020204" pitchFamily="34" charset="0"/>
                <a:sym typeface="Arial" panose="020B0604020202020204" pitchFamily="34" charset="0"/>
              </a:rPr>
              <a:t>2</a:t>
            </a:r>
            <a:endParaRPr lang="en-US" altLang="zh-CN" sz="2400" b="1" spc="150" dirty="0">
              <a:solidFill>
                <a:schemeClr val="bg1"/>
              </a:solidFill>
              <a:latin typeface="Arial" panose="020B0604020202020204" pitchFamily="34" charset="0"/>
              <a:ea typeface="微软雅黑" pitchFamily="34" charset="-122"/>
              <a:cs typeface="Arial" panose="020B0604020202020204" pitchFamily="34" charset="0"/>
              <a:sym typeface="Arial" panose="020B0604020202020204" pitchFamily="34" charset="0"/>
            </a:endParaRPr>
          </a:p>
        </p:txBody>
      </p:sp>
      <p:sp>
        <p:nvSpPr>
          <p:cNvPr id="31" name="文本框 30"/>
          <p:cNvSpPr txBox="1"/>
          <p:nvPr>
            <p:custDataLst>
              <p:tags r:id="rId6"/>
            </p:custDataLst>
          </p:nvPr>
        </p:nvSpPr>
        <p:spPr>
          <a:xfrm>
            <a:off x="6598920" y="3264535"/>
            <a:ext cx="3907155" cy="690880"/>
          </a:xfrm>
          <a:prstGeom prst="rect">
            <a:avLst/>
          </a:prstGeom>
          <a:noFill/>
        </p:spPr>
        <p:txBody>
          <a:bodyPr wrap="square" lIns="90000" tIns="46800" rIns="90000" bIns="46800" rtlCol="0" anchor="ctr">
            <a:noAutofit/>
          </a:bodyPr>
          <a:lstStyle>
            <a:defPPr>
              <a:defRPr lang="zh-CN"/>
            </a:defPPr>
            <a:lvl1pPr algn="r">
              <a:lnSpc>
                <a:spcPct val="120000"/>
              </a:lnSpc>
              <a:defRPr sz="1400" spc="150">
                <a:solidFill>
                  <a:srgbClr val="000000">
                    <a:lumMod val="65000"/>
                    <a:lumOff val="35000"/>
                  </a:srgbClr>
                </a:solidFill>
                <a:latin typeface="Arial" panose="020B0604020202020204" pitchFamily="34" charset="0"/>
                <a:ea typeface="微软雅黑" pitchFamily="34" charset="-122"/>
              </a:defRPr>
            </a:lvl1pPr>
          </a:lstStyle>
          <a:p>
            <a:pPr algn="l"/>
            <a:r>
              <a:rPr lang="zh-CN" altLang="en-US" sz="2000">
                <a:solidFill>
                  <a:schemeClr val="accent5">
                    <a:lumMod val="75000"/>
                  </a:schemeClr>
                </a:solidFill>
                <a:sym typeface="Arial" panose="020B0604020202020204" pitchFamily="34" charset="0"/>
              </a:rPr>
              <a:t>通过儿童的自发性活动，儿童的工作使‘他们自己成为人’</a:t>
            </a:r>
            <a:endParaRPr lang="zh-CN" altLang="en-US" sz="2000">
              <a:solidFill>
                <a:schemeClr val="accent5">
                  <a:lumMod val="75000"/>
                </a:schemeClr>
              </a:solidFill>
              <a:sym typeface="Arial" panose="020B0604020202020204" pitchFamily="34" charset="0"/>
            </a:endParaRPr>
          </a:p>
        </p:txBody>
      </p:sp>
      <p:sp>
        <p:nvSpPr>
          <p:cNvPr id="37" name="文本框 36"/>
          <p:cNvSpPr txBox="1"/>
          <p:nvPr>
            <p:custDataLst>
              <p:tags r:id="rId7"/>
            </p:custDataLst>
          </p:nvPr>
        </p:nvSpPr>
        <p:spPr>
          <a:xfrm>
            <a:off x="804545" y="4124960"/>
            <a:ext cx="4137660" cy="1240155"/>
          </a:xfrm>
          <a:prstGeom prst="rect">
            <a:avLst/>
          </a:prstGeom>
          <a:noFill/>
        </p:spPr>
        <p:txBody>
          <a:bodyPr wrap="square" lIns="90000" tIns="46800" rIns="90000" bIns="46800" rtlCol="0" anchor="ctr"/>
          <a:lstStyle>
            <a:defPPr>
              <a:defRPr lang="zh-CN"/>
            </a:defPPr>
            <a:lvl1pPr algn="r">
              <a:lnSpc>
                <a:spcPct val="120000"/>
              </a:lnSpc>
              <a:defRPr sz="1400" spc="150">
                <a:solidFill>
                  <a:srgbClr val="000000">
                    <a:lumMod val="65000"/>
                    <a:lumOff val="35000"/>
                  </a:srgbClr>
                </a:solidFill>
                <a:latin typeface="Arial" panose="020B0604020202020204" pitchFamily="34" charset="0"/>
                <a:ea typeface="微软雅黑" pitchFamily="34" charset="-122"/>
              </a:defRPr>
            </a:lvl1pPr>
          </a:lstStyle>
          <a:p>
            <a:pPr algn="l"/>
            <a:r>
              <a:rPr lang="zh-CN" altLang="en-US" sz="1800">
                <a:solidFill>
                  <a:schemeClr val="accent5">
                    <a:lumMod val="75000"/>
                  </a:schemeClr>
                </a:solidFill>
                <a:sym typeface="Arial" panose="020B0604020202020204" pitchFamily="34" charset="0"/>
              </a:rPr>
              <a:t>秩序，尤其重要的是儿童内在的秩序，同时也包括儿童周围环境的秩序，是儿童成为一个独立、自主和理性个体的先决条件。”</a:t>
            </a:r>
            <a:endParaRPr lang="zh-CN" altLang="en-US" sz="1800">
              <a:solidFill>
                <a:schemeClr val="accent5">
                  <a:lumMod val="75000"/>
                </a:schemeClr>
              </a:solidFill>
              <a:sym typeface="Arial" panose="020B0604020202020204" pitchFamily="34" charset="0"/>
            </a:endParaRPr>
          </a:p>
        </p:txBody>
      </p:sp>
      <p:sp>
        <p:nvSpPr>
          <p:cNvPr id="25" name="文本框 24"/>
          <p:cNvSpPr txBox="1"/>
          <p:nvPr>
            <p:custDataLst>
              <p:tags r:id="rId8"/>
            </p:custDataLst>
          </p:nvPr>
        </p:nvSpPr>
        <p:spPr>
          <a:xfrm>
            <a:off x="6811645" y="4460240"/>
            <a:ext cx="4029075" cy="471170"/>
          </a:xfrm>
          <a:prstGeom prst="rect">
            <a:avLst/>
          </a:prstGeom>
          <a:noFill/>
        </p:spPr>
        <p:txBody>
          <a:bodyPr wrap="square" lIns="90000" tIns="46800" rIns="90000" bIns="46800" rtlCol="0" anchor="ctr">
            <a:noAutofit/>
          </a:bodyPr>
          <a:lstStyle>
            <a:defPPr>
              <a:defRPr lang="zh-CN"/>
            </a:defPPr>
            <a:lvl1pPr algn="r">
              <a:lnSpc>
                <a:spcPct val="120000"/>
              </a:lnSpc>
              <a:defRPr sz="1400" spc="150">
                <a:solidFill>
                  <a:srgbClr val="000000">
                    <a:lumMod val="65000"/>
                    <a:lumOff val="35000"/>
                  </a:srgbClr>
                </a:solidFill>
                <a:latin typeface="Arial" panose="020B0604020202020204" pitchFamily="34" charset="0"/>
                <a:ea typeface="微软雅黑" pitchFamily="34" charset="-122"/>
              </a:defRPr>
            </a:lvl1pPr>
          </a:lstStyle>
          <a:p>
            <a:pPr algn="l"/>
            <a:r>
              <a:rPr lang="zh-CN" altLang="en-US" sz="2000">
                <a:solidFill>
                  <a:schemeClr val="accent5">
                    <a:lumMod val="75000"/>
                  </a:schemeClr>
                </a:solidFill>
                <a:sym typeface="Arial" panose="020B0604020202020204" pitchFamily="34" charset="0"/>
              </a:rPr>
              <a:t>心智的发展类似身体的发展，是自然的、自我调整的结果</a:t>
            </a:r>
            <a:endParaRPr lang="zh-CN" altLang="en-US" sz="2000">
              <a:solidFill>
                <a:schemeClr val="accent5">
                  <a:lumMod val="75000"/>
                </a:schemeClr>
              </a:solidFill>
              <a:sym typeface="Arial" panose="020B0604020202020204" pitchFamily="34" charset="0"/>
            </a:endParaRPr>
          </a:p>
        </p:txBody>
      </p:sp>
      <p:sp>
        <p:nvSpPr>
          <p:cNvPr id="44" name="文本框 43"/>
          <p:cNvSpPr txBox="1"/>
          <p:nvPr>
            <p:custDataLst>
              <p:tags r:id="rId9"/>
            </p:custDataLst>
          </p:nvPr>
        </p:nvSpPr>
        <p:spPr>
          <a:xfrm>
            <a:off x="3794760" y="5321300"/>
            <a:ext cx="3968115" cy="1080770"/>
          </a:xfrm>
          <a:prstGeom prst="rect">
            <a:avLst/>
          </a:prstGeom>
          <a:noFill/>
        </p:spPr>
        <p:txBody>
          <a:bodyPr wrap="square" lIns="90000" tIns="46800" rIns="90000" bIns="46800" rtlCol="0" anchor="ctr">
            <a:noAutofit/>
          </a:bodyPr>
          <a:lstStyle>
            <a:defPPr>
              <a:defRPr lang="zh-CN"/>
            </a:defPPr>
            <a:lvl1pPr algn="r">
              <a:lnSpc>
                <a:spcPct val="120000"/>
              </a:lnSpc>
              <a:defRPr sz="1400" spc="150">
                <a:solidFill>
                  <a:srgbClr val="000000">
                    <a:lumMod val="65000"/>
                    <a:lumOff val="35000"/>
                  </a:srgbClr>
                </a:solidFill>
                <a:latin typeface="Arial" panose="020B0604020202020204" pitchFamily="34" charset="0"/>
                <a:ea typeface="微软雅黑" pitchFamily="34" charset="-122"/>
              </a:defRPr>
            </a:lvl1pPr>
          </a:lstStyle>
          <a:p>
            <a:pPr algn="l"/>
            <a:r>
              <a:rPr lang="zh-CN" altLang="en-US" sz="2000">
                <a:solidFill>
                  <a:schemeClr val="accent5">
                    <a:lumMod val="75000"/>
                  </a:schemeClr>
                </a:solidFill>
                <a:sym typeface="Arial" panose="020B0604020202020204" pitchFamily="34" charset="0"/>
              </a:rPr>
              <a:t>自由是必要的要素，它可以使教育促成‘完全展开儿童的生命’；</a:t>
            </a:r>
            <a:endParaRPr lang="zh-CN" altLang="en-US" sz="2000">
              <a:solidFill>
                <a:schemeClr val="accent5">
                  <a:lumMod val="75000"/>
                </a:schemeClr>
              </a:solidFill>
              <a:sym typeface="Arial" panose="020B0604020202020204" pitchFamily="34" charset="0"/>
            </a:endParaRPr>
          </a:p>
        </p:txBody>
      </p:sp>
      <p:sp>
        <p:nvSpPr>
          <p:cNvPr id="19469" name="Freeform 13"/>
          <p:cNvSpPr/>
          <p:nvPr>
            <p:custDataLst>
              <p:tags r:id="rId10"/>
            </p:custDataLst>
          </p:nvPr>
        </p:nvSpPr>
        <p:spPr bwMode="auto">
          <a:xfrm rot="1055249">
            <a:off x="6092513" y="4332166"/>
            <a:ext cx="603376" cy="694452"/>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solidFill>
            <a:srgbClr val="009ECA"/>
          </a:solidFill>
          <a:ln w="6350">
            <a:noFill/>
          </a:ln>
        </p:spPr>
        <p:txBody>
          <a:bodyPr lIns="121912" tIns="60956" rIns="121912" bIns="60956"/>
          <a:lstStyle/>
          <a:p>
            <a:pPr>
              <a:lnSpc>
                <a:spcPct val="120000"/>
              </a:lnSpc>
            </a:pPr>
            <a:endParaRPr lang="zh-CN" altLang="en-US" sz="1690">
              <a:latin typeface="Arial" panose="020B0604020202020204" pitchFamily="34" charset="0"/>
              <a:ea typeface="微软雅黑" pitchFamily="34" charset="-122"/>
              <a:sym typeface="Arial" panose="020B0604020202020204" pitchFamily="34" charset="0"/>
            </a:endParaRPr>
          </a:p>
        </p:txBody>
      </p:sp>
      <p:sp>
        <p:nvSpPr>
          <p:cNvPr id="19468" name="Freeform 12"/>
          <p:cNvSpPr/>
          <p:nvPr>
            <p:custDataLst>
              <p:tags r:id="rId11"/>
            </p:custDataLst>
          </p:nvPr>
        </p:nvSpPr>
        <p:spPr bwMode="auto">
          <a:xfrm rot="20520000">
            <a:off x="5063131" y="4332201"/>
            <a:ext cx="602431" cy="698838"/>
          </a:xfrm>
          <a:custGeom>
            <a:avLst/>
            <a:gdLst>
              <a:gd name="T0" fmla="*/ 319 w 637"/>
              <a:gd name="T1" fmla="*/ 0 h 734"/>
              <a:gd name="T2" fmla="*/ 0 w 637"/>
              <a:gd name="T3" fmla="*/ 182 h 734"/>
              <a:gd name="T4" fmla="*/ 0 w 637"/>
              <a:gd name="T5" fmla="*/ 551 h 734"/>
              <a:gd name="T6" fmla="*/ 319 w 637"/>
              <a:gd name="T7" fmla="*/ 734 h 734"/>
              <a:gd name="T8" fmla="*/ 637 w 637"/>
              <a:gd name="T9" fmla="*/ 551 h 734"/>
              <a:gd name="T10" fmla="*/ 637 w 637"/>
              <a:gd name="T11" fmla="*/ 182 h 734"/>
              <a:gd name="T12" fmla="*/ 319 w 637"/>
              <a:gd name="T13" fmla="*/ 0 h 734"/>
            </a:gdLst>
            <a:ahLst/>
            <a:cxnLst>
              <a:cxn ang="0">
                <a:pos x="T0" y="T1"/>
              </a:cxn>
              <a:cxn ang="0">
                <a:pos x="T2" y="T3"/>
              </a:cxn>
              <a:cxn ang="0">
                <a:pos x="T4" y="T5"/>
              </a:cxn>
              <a:cxn ang="0">
                <a:pos x="T6" y="T7"/>
              </a:cxn>
              <a:cxn ang="0">
                <a:pos x="T8" y="T9"/>
              </a:cxn>
              <a:cxn ang="0">
                <a:pos x="T10" y="T11"/>
              </a:cxn>
              <a:cxn ang="0">
                <a:pos x="T12" y="T13"/>
              </a:cxn>
            </a:cxnLst>
            <a:rect l="0" t="0" r="r" b="b"/>
            <a:pathLst>
              <a:path w="637" h="734">
                <a:moveTo>
                  <a:pt x="319" y="0"/>
                </a:moveTo>
                <a:lnTo>
                  <a:pt x="0" y="182"/>
                </a:lnTo>
                <a:lnTo>
                  <a:pt x="0" y="551"/>
                </a:lnTo>
                <a:lnTo>
                  <a:pt x="319" y="734"/>
                </a:lnTo>
                <a:lnTo>
                  <a:pt x="637" y="551"/>
                </a:lnTo>
                <a:lnTo>
                  <a:pt x="637" y="182"/>
                </a:lnTo>
                <a:lnTo>
                  <a:pt x="319" y="0"/>
                </a:lnTo>
                <a:close/>
              </a:path>
            </a:pathLst>
          </a:custGeom>
          <a:solidFill>
            <a:srgbClr val="00BC68"/>
          </a:solidFill>
          <a:ln w="6350">
            <a:noFill/>
          </a:ln>
        </p:spPr>
        <p:txBody>
          <a:bodyPr lIns="121912" tIns="60956" rIns="121912" bIns="60956"/>
          <a:lstStyle/>
          <a:p>
            <a:pPr>
              <a:lnSpc>
                <a:spcPct val="120000"/>
              </a:lnSpc>
            </a:pPr>
            <a:endParaRPr lang="zh-CN" altLang="en-US" sz="1690">
              <a:latin typeface="Arial" panose="020B0604020202020204" pitchFamily="34" charset="0"/>
              <a:ea typeface="微软雅黑" pitchFamily="34" charset="-122"/>
              <a:sym typeface="Arial" panose="020B0604020202020204" pitchFamily="34" charset="0"/>
            </a:endParaRPr>
          </a:p>
        </p:txBody>
      </p:sp>
      <p:sp>
        <p:nvSpPr>
          <p:cNvPr id="32" name="文本框 31"/>
          <p:cNvSpPr txBox="1"/>
          <p:nvPr>
            <p:custDataLst>
              <p:tags r:id="rId12"/>
            </p:custDataLst>
          </p:nvPr>
        </p:nvSpPr>
        <p:spPr>
          <a:xfrm>
            <a:off x="6237895" y="4462888"/>
            <a:ext cx="337519" cy="340987"/>
          </a:xfrm>
          <a:prstGeom prst="rect">
            <a:avLst/>
          </a:prstGeom>
          <a:noFill/>
        </p:spPr>
        <p:txBody>
          <a:bodyPr wrap="square" rtlCol="0"/>
          <a:p>
            <a:pPr algn="r">
              <a:lnSpc>
                <a:spcPct val="120000"/>
              </a:lnSpc>
            </a:pPr>
            <a:r>
              <a:rPr lang="en-US" altLang="zh-CN" sz="2400" b="1" spc="150" dirty="0">
                <a:solidFill>
                  <a:schemeClr val="bg1"/>
                </a:solidFill>
                <a:latin typeface="Arial" panose="020B0604020202020204" pitchFamily="34" charset="0"/>
                <a:ea typeface="微软雅黑" pitchFamily="34" charset="-122"/>
                <a:cs typeface="Arial" panose="020B0604020202020204" pitchFamily="34" charset="0"/>
                <a:sym typeface="Arial" panose="020B0604020202020204" pitchFamily="34" charset="0"/>
              </a:rPr>
              <a:t>3</a:t>
            </a:r>
            <a:endParaRPr lang="en-US" altLang="zh-CN" sz="2400" b="1" spc="150" dirty="0">
              <a:solidFill>
                <a:schemeClr val="bg1"/>
              </a:solidFill>
              <a:latin typeface="Arial" panose="020B0604020202020204" pitchFamily="34" charset="0"/>
              <a:ea typeface="微软雅黑" pitchFamily="34" charset="-122"/>
              <a:cs typeface="Arial" panose="020B0604020202020204" pitchFamily="34" charset="0"/>
              <a:sym typeface="Arial" panose="020B0604020202020204" pitchFamily="34" charset="0"/>
            </a:endParaRPr>
          </a:p>
        </p:txBody>
      </p:sp>
      <p:sp>
        <p:nvSpPr>
          <p:cNvPr id="34" name="文本框 33"/>
          <p:cNvSpPr txBox="1"/>
          <p:nvPr>
            <p:custDataLst>
              <p:tags r:id="rId13"/>
            </p:custDataLst>
          </p:nvPr>
        </p:nvSpPr>
        <p:spPr>
          <a:xfrm>
            <a:off x="5708015" y="4847590"/>
            <a:ext cx="337820" cy="438150"/>
          </a:xfrm>
          <a:prstGeom prst="rect">
            <a:avLst/>
          </a:prstGeom>
          <a:noFill/>
        </p:spPr>
        <p:txBody>
          <a:bodyPr wrap="square" rtlCol="0"/>
          <a:p>
            <a:pPr algn="r">
              <a:lnSpc>
                <a:spcPct val="120000"/>
              </a:lnSpc>
            </a:pPr>
            <a:r>
              <a:rPr lang="en-US" altLang="zh-CN" sz="2400" b="1" spc="150" dirty="0">
                <a:solidFill>
                  <a:schemeClr val="bg1"/>
                </a:solidFill>
                <a:latin typeface="Arial" panose="020B0604020202020204" pitchFamily="34" charset="0"/>
                <a:ea typeface="微软雅黑" pitchFamily="34" charset="-122"/>
                <a:cs typeface="Arial" panose="020B0604020202020204" pitchFamily="34" charset="0"/>
                <a:sym typeface="Arial" panose="020B0604020202020204" pitchFamily="34" charset="0"/>
              </a:rPr>
              <a:t>4</a:t>
            </a:r>
            <a:endParaRPr lang="en-US" altLang="zh-CN" sz="2400" b="1" spc="150" dirty="0">
              <a:solidFill>
                <a:schemeClr val="bg1"/>
              </a:solidFill>
              <a:latin typeface="Arial" panose="020B0604020202020204" pitchFamily="34" charset="0"/>
              <a:ea typeface="微软雅黑" pitchFamily="34" charset="-122"/>
              <a:cs typeface="Arial" panose="020B0604020202020204" pitchFamily="34" charset="0"/>
              <a:sym typeface="Arial" panose="020B0604020202020204" pitchFamily="34" charset="0"/>
            </a:endParaRPr>
          </a:p>
        </p:txBody>
      </p:sp>
      <p:sp>
        <p:nvSpPr>
          <p:cNvPr id="35" name="文本框 34"/>
          <p:cNvSpPr txBox="1"/>
          <p:nvPr>
            <p:custDataLst>
              <p:tags r:id="rId14"/>
            </p:custDataLst>
          </p:nvPr>
        </p:nvSpPr>
        <p:spPr>
          <a:xfrm>
            <a:off x="5175098" y="4501685"/>
            <a:ext cx="337519" cy="340987"/>
          </a:xfrm>
          <a:prstGeom prst="rect">
            <a:avLst/>
          </a:prstGeom>
          <a:noFill/>
        </p:spPr>
        <p:txBody>
          <a:bodyPr wrap="square" rtlCol="0"/>
          <a:p>
            <a:pPr algn="r">
              <a:lnSpc>
                <a:spcPct val="120000"/>
              </a:lnSpc>
            </a:pPr>
            <a:r>
              <a:rPr lang="en-US" altLang="zh-CN" sz="2400" b="1" spc="150" dirty="0">
                <a:solidFill>
                  <a:schemeClr val="bg1"/>
                </a:solidFill>
                <a:latin typeface="Arial" panose="020B0604020202020204" pitchFamily="34" charset="0"/>
                <a:ea typeface="微软雅黑" pitchFamily="34" charset="-122"/>
                <a:cs typeface="Arial" panose="020B0604020202020204" pitchFamily="34" charset="0"/>
                <a:sym typeface="Arial" panose="020B0604020202020204" pitchFamily="34" charset="0"/>
              </a:rPr>
              <a:t>5</a:t>
            </a:r>
            <a:endParaRPr lang="en-US" altLang="zh-CN" sz="2400" b="1" spc="150" dirty="0">
              <a:solidFill>
                <a:schemeClr val="bg1"/>
              </a:solidFill>
              <a:latin typeface="Arial" panose="020B0604020202020204" pitchFamily="34" charset="0"/>
              <a:ea typeface="微软雅黑" pitchFamily="34" charset="-122"/>
              <a:cs typeface="Arial" panose="020B0604020202020204" pitchFamily="34" charset="0"/>
              <a:sym typeface="Arial" panose="020B0604020202020204" pitchFamily="34" charset="0"/>
            </a:endParaRPr>
          </a:p>
        </p:txBody>
      </p:sp>
      <p:sp>
        <p:nvSpPr>
          <p:cNvPr id="36" name="文本框 35"/>
          <p:cNvSpPr txBox="1"/>
          <p:nvPr>
            <p:custDataLst>
              <p:tags r:id="rId15"/>
            </p:custDataLst>
          </p:nvPr>
        </p:nvSpPr>
        <p:spPr>
          <a:xfrm>
            <a:off x="5365750" y="3842385"/>
            <a:ext cx="337820" cy="426720"/>
          </a:xfrm>
          <a:prstGeom prst="rect">
            <a:avLst/>
          </a:prstGeom>
          <a:noFill/>
        </p:spPr>
        <p:txBody>
          <a:bodyPr wrap="square" rtlCol="0"/>
          <a:p>
            <a:pPr algn="r">
              <a:lnSpc>
                <a:spcPct val="120000"/>
              </a:lnSpc>
            </a:pPr>
            <a:r>
              <a:rPr lang="en-US" altLang="zh-CN" sz="2400" b="1" spc="150" dirty="0">
                <a:solidFill>
                  <a:schemeClr val="bg1"/>
                </a:solidFill>
                <a:latin typeface="Arial" panose="020B0604020202020204" pitchFamily="34" charset="0"/>
                <a:ea typeface="微软雅黑" pitchFamily="34" charset="-122"/>
                <a:cs typeface="Arial" panose="020B0604020202020204" pitchFamily="34" charset="0"/>
                <a:sym typeface="Arial" panose="020B0604020202020204" pitchFamily="34" charset="0"/>
              </a:rPr>
              <a:t>1</a:t>
            </a:r>
            <a:endParaRPr lang="en-US" altLang="zh-CN" sz="2400" b="1" spc="150" dirty="0">
              <a:solidFill>
                <a:schemeClr val="bg1"/>
              </a:solidFill>
              <a:latin typeface="Arial" panose="020B0604020202020204" pitchFamily="34" charset="0"/>
              <a:ea typeface="微软雅黑" pitchFamily="34" charset="-122"/>
              <a:cs typeface="Arial" panose="020B0604020202020204" pitchFamily="34" charset="0"/>
              <a:sym typeface="Arial" panose="020B0604020202020204" pitchFamily="34" charset="0"/>
            </a:endParaRPr>
          </a:p>
        </p:txBody>
      </p:sp>
      <p:sp>
        <p:nvSpPr>
          <p:cNvPr id="100" name="文本框 99"/>
          <p:cNvSpPr txBox="1"/>
          <p:nvPr/>
        </p:nvSpPr>
        <p:spPr>
          <a:xfrm>
            <a:off x="1762760" y="2233930"/>
            <a:ext cx="8971915" cy="768350"/>
          </a:xfrm>
          <a:prstGeom prst="rect">
            <a:avLst/>
          </a:prstGeom>
          <a:noFill/>
          <a:ln w="9525">
            <a:noFill/>
          </a:ln>
        </p:spPr>
        <p:txBody>
          <a:bodyPr wrap="square">
            <a:spAutoFit/>
          </a:bodyPr>
          <a:p>
            <a:pPr marL="0" indent="0" algn="l"/>
            <a:r>
              <a:rPr lang="en-US" sz="2200" b="0">
                <a:latin typeface="宋体" charset="0"/>
                <a:cs typeface="宋体" charset="0"/>
              </a:rPr>
              <a:t> </a:t>
            </a:r>
            <a:r>
              <a:rPr lang="zh-CN" sz="2200" b="0">
                <a:cs typeface="宋体" charset="0"/>
              </a:rPr>
              <a:t>在蒙台梭利的著作中，</a:t>
            </a:r>
            <a:r>
              <a:rPr lang="zh-CN" sz="2200" b="0">
                <a:solidFill>
                  <a:srgbClr val="2F5496"/>
                </a:solidFill>
                <a:cs typeface="宋体" charset="0"/>
              </a:rPr>
              <a:t>有</a:t>
            </a:r>
            <a:r>
              <a:rPr lang="en-US" sz="2200" b="0">
                <a:solidFill>
                  <a:srgbClr val="2F5496"/>
                </a:solidFill>
                <a:latin typeface="Calibri" charset="0"/>
                <a:cs typeface="宋体" charset="0"/>
              </a:rPr>
              <a:t>5</a:t>
            </a:r>
            <a:r>
              <a:rPr lang="zh-CN" sz="2200" b="0">
                <a:solidFill>
                  <a:srgbClr val="2F5496"/>
                </a:solidFill>
                <a:cs typeface="宋体" charset="0"/>
              </a:rPr>
              <a:t>个反复出现的、互相关联的理念，它们构成了蒙台梭利的教育理念和主导思想，</a:t>
            </a:r>
            <a:endParaRPr lang="zh-CN" altLang="en-US" sz="2200"/>
          </a:p>
        </p:txBody>
      </p:sp>
    </p:spTree>
    <p:custDataLst>
      <p:tags r:id="rId16"/>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1361303" y="1774736"/>
            <a:ext cx="10043983" cy="598805"/>
          </a:xfrm>
          <a:prstGeom prst="rect">
            <a:avLst/>
          </a:prstGeom>
          <a:noFill/>
        </p:spPr>
        <p:txBody>
          <a:bodyPr wrap="square" rtlCol="0">
            <a:spAutoFit/>
          </a:bodyPr>
          <a:lstStyle/>
          <a:p>
            <a:pPr>
              <a:lnSpc>
                <a:spcPct val="150000"/>
              </a:lnSpc>
            </a:pPr>
            <a:r>
              <a:rPr sz="2200" dirty="0">
                <a:solidFill>
                  <a:schemeClr val="bg2">
                    <a:lumMod val="25000"/>
                  </a:schemeClr>
                </a:solidFill>
                <a:latin typeface="微软雅黑" pitchFamily="34" charset="-122"/>
                <a:ea typeface="微软雅黑" pitchFamily="34" charset="-122"/>
              </a:rPr>
              <a:t> 2. 蒙台梭利课程的目标、内容和方法</a:t>
            </a:r>
            <a:endParaRPr sz="2200" dirty="0">
              <a:solidFill>
                <a:schemeClr val="bg2">
                  <a:lumMod val="25000"/>
                </a:schemeClr>
              </a:solidFill>
              <a:latin typeface="微软雅黑" pitchFamily="34" charset="-122"/>
              <a:ea typeface="微软雅黑" pitchFamily="34" charset="-122"/>
            </a:endParaRPr>
          </a:p>
        </p:txBody>
      </p:sp>
      <p:sp>
        <p:nvSpPr>
          <p:cNvPr id="19" name="任意多边形 20"/>
          <p:cNvSpPr/>
          <p:nvPr/>
        </p:nvSpPr>
        <p:spPr>
          <a:xfrm flipH="1">
            <a:off x="1892386" y="2978768"/>
            <a:ext cx="2113005" cy="1200089"/>
          </a:xfrm>
          <a:custGeom>
            <a:avLst/>
            <a:gdLst>
              <a:gd name="connsiteX0" fmla="*/ 6111936 w 6416813"/>
              <a:gd name="connsiteY0" fmla="*/ 519638 h 3001581"/>
              <a:gd name="connsiteX1" fmla="*/ 3290358 w 6416813"/>
              <a:gd name="connsiteY1" fmla="*/ 23250 h 3001581"/>
              <a:gd name="connsiteX2" fmla="*/ 103021 w 6416813"/>
              <a:gd name="connsiteY2" fmla="*/ 1029090 h 3001581"/>
              <a:gd name="connsiteX3" fmla="*/ 769227 w 6416813"/>
              <a:gd name="connsiteY3" fmla="*/ 2531318 h 3001581"/>
              <a:gd name="connsiteX4" fmla="*/ 272838 w 6416813"/>
              <a:gd name="connsiteY4" fmla="*/ 3001581 h 3001581"/>
              <a:gd name="connsiteX5" fmla="*/ 1539936 w 6416813"/>
              <a:gd name="connsiteY5" fmla="*/ 2688072 h 3001581"/>
              <a:gd name="connsiteX6" fmla="*/ 5824553 w 6416813"/>
              <a:gd name="connsiteY6" fmla="*/ 2648884 h 3001581"/>
              <a:gd name="connsiteX7" fmla="*/ 6111936 w 6416813"/>
              <a:gd name="connsiteY7" fmla="*/ 519638 h 3001581"/>
              <a:gd name="connsiteX0-1" fmla="*/ 6111936 w 6416813"/>
              <a:gd name="connsiteY0-2" fmla="*/ 519638 h 3001581"/>
              <a:gd name="connsiteX1-3" fmla="*/ 3290358 w 6416813"/>
              <a:gd name="connsiteY1-4" fmla="*/ 23250 h 3001581"/>
              <a:gd name="connsiteX2-5" fmla="*/ 103021 w 6416813"/>
              <a:gd name="connsiteY2-6" fmla="*/ 1029090 h 3001581"/>
              <a:gd name="connsiteX3-7" fmla="*/ 769227 w 6416813"/>
              <a:gd name="connsiteY3-8" fmla="*/ 2531318 h 3001581"/>
              <a:gd name="connsiteX4-9" fmla="*/ 272838 w 6416813"/>
              <a:gd name="connsiteY4-10" fmla="*/ 3001581 h 3001581"/>
              <a:gd name="connsiteX5-11" fmla="*/ 1539936 w 6416813"/>
              <a:gd name="connsiteY5-12" fmla="*/ 2688072 h 3001581"/>
              <a:gd name="connsiteX6-13" fmla="*/ 5824553 w 6416813"/>
              <a:gd name="connsiteY6-14" fmla="*/ 2648884 h 3001581"/>
              <a:gd name="connsiteX7-15" fmla="*/ 6111936 w 6416813"/>
              <a:gd name="connsiteY7-16" fmla="*/ 519638 h 3001581"/>
              <a:gd name="connsiteX0-17" fmla="*/ 6111936 w 6416813"/>
              <a:gd name="connsiteY0-18" fmla="*/ 519638 h 3001581"/>
              <a:gd name="connsiteX1-19" fmla="*/ 3290358 w 6416813"/>
              <a:gd name="connsiteY1-20" fmla="*/ 23250 h 3001581"/>
              <a:gd name="connsiteX2-21" fmla="*/ 103021 w 6416813"/>
              <a:gd name="connsiteY2-22" fmla="*/ 1029090 h 3001581"/>
              <a:gd name="connsiteX3-23" fmla="*/ 769227 w 6416813"/>
              <a:gd name="connsiteY3-24" fmla="*/ 2531318 h 3001581"/>
              <a:gd name="connsiteX4-25" fmla="*/ 272838 w 6416813"/>
              <a:gd name="connsiteY4-26" fmla="*/ 3001581 h 3001581"/>
              <a:gd name="connsiteX5-27" fmla="*/ 1539936 w 6416813"/>
              <a:gd name="connsiteY5-28" fmla="*/ 2688072 h 3001581"/>
              <a:gd name="connsiteX6-29" fmla="*/ 5824553 w 6416813"/>
              <a:gd name="connsiteY6-30" fmla="*/ 2648884 h 3001581"/>
              <a:gd name="connsiteX7-31" fmla="*/ 6111936 w 6416813"/>
              <a:gd name="connsiteY7-32" fmla="*/ 519638 h 3001581"/>
              <a:gd name="connsiteX0-33" fmla="*/ 6072123 w 6377000"/>
              <a:gd name="connsiteY0-34" fmla="*/ 519638 h 3001581"/>
              <a:gd name="connsiteX1-35" fmla="*/ 3250545 w 6377000"/>
              <a:gd name="connsiteY1-36" fmla="*/ 23250 h 3001581"/>
              <a:gd name="connsiteX2-37" fmla="*/ 63208 w 6377000"/>
              <a:gd name="connsiteY2-38" fmla="*/ 1029090 h 3001581"/>
              <a:gd name="connsiteX3-39" fmla="*/ 729414 w 6377000"/>
              <a:gd name="connsiteY3-40" fmla="*/ 2531318 h 3001581"/>
              <a:gd name="connsiteX4-41" fmla="*/ 233025 w 6377000"/>
              <a:gd name="connsiteY4-42" fmla="*/ 3001581 h 3001581"/>
              <a:gd name="connsiteX5-43" fmla="*/ 1500123 w 6377000"/>
              <a:gd name="connsiteY5-44" fmla="*/ 2688072 h 3001581"/>
              <a:gd name="connsiteX6-45" fmla="*/ 5784740 w 6377000"/>
              <a:gd name="connsiteY6-46" fmla="*/ 2648884 h 3001581"/>
              <a:gd name="connsiteX7-47" fmla="*/ 6072123 w 6377000"/>
              <a:gd name="connsiteY7-48" fmla="*/ 519638 h 3001581"/>
              <a:gd name="connsiteX0-49" fmla="*/ 6202752 w 6463800"/>
              <a:gd name="connsiteY0-50" fmla="*/ 673348 h 2985474"/>
              <a:gd name="connsiteX1-51" fmla="*/ 3250545 w 6463800"/>
              <a:gd name="connsiteY1-52" fmla="*/ 7143 h 2985474"/>
              <a:gd name="connsiteX2-53" fmla="*/ 63208 w 6463800"/>
              <a:gd name="connsiteY2-54" fmla="*/ 1012983 h 2985474"/>
              <a:gd name="connsiteX3-55" fmla="*/ 729414 w 6463800"/>
              <a:gd name="connsiteY3-56" fmla="*/ 2515211 h 2985474"/>
              <a:gd name="connsiteX4-57" fmla="*/ 233025 w 6463800"/>
              <a:gd name="connsiteY4-58" fmla="*/ 2985474 h 2985474"/>
              <a:gd name="connsiteX5-59" fmla="*/ 1500123 w 6463800"/>
              <a:gd name="connsiteY5-60" fmla="*/ 2671965 h 2985474"/>
              <a:gd name="connsiteX6-61" fmla="*/ 5784740 w 6463800"/>
              <a:gd name="connsiteY6-62" fmla="*/ 2632777 h 2985474"/>
              <a:gd name="connsiteX7-63" fmla="*/ 6202752 w 6463800"/>
              <a:gd name="connsiteY7-64" fmla="*/ 673348 h 2985474"/>
              <a:gd name="connsiteX0-65" fmla="*/ 6202752 w 6463800"/>
              <a:gd name="connsiteY0-66" fmla="*/ 673348 h 3037725"/>
              <a:gd name="connsiteX1-67" fmla="*/ 3250545 w 6463800"/>
              <a:gd name="connsiteY1-68" fmla="*/ 7143 h 3037725"/>
              <a:gd name="connsiteX2-69" fmla="*/ 63208 w 6463800"/>
              <a:gd name="connsiteY2-70" fmla="*/ 1012983 h 3037725"/>
              <a:gd name="connsiteX3-71" fmla="*/ 729414 w 6463800"/>
              <a:gd name="connsiteY3-72" fmla="*/ 2515211 h 3037725"/>
              <a:gd name="connsiteX4-73" fmla="*/ 533471 w 6463800"/>
              <a:gd name="connsiteY4-74" fmla="*/ 3037725 h 3037725"/>
              <a:gd name="connsiteX5-75" fmla="*/ 1500123 w 6463800"/>
              <a:gd name="connsiteY5-76" fmla="*/ 2671965 h 3037725"/>
              <a:gd name="connsiteX6-77" fmla="*/ 5784740 w 6463800"/>
              <a:gd name="connsiteY6-78" fmla="*/ 2632777 h 3037725"/>
              <a:gd name="connsiteX7-79" fmla="*/ 6202752 w 6463800"/>
              <a:gd name="connsiteY7-80" fmla="*/ 673348 h 3037725"/>
              <a:gd name="connsiteX0-81" fmla="*/ 6202752 w 6399662"/>
              <a:gd name="connsiteY0-82" fmla="*/ 673568 h 3037945"/>
              <a:gd name="connsiteX1-83" fmla="*/ 3250545 w 6399662"/>
              <a:gd name="connsiteY1-84" fmla="*/ 7363 h 3037945"/>
              <a:gd name="connsiteX2-85" fmla="*/ 63208 w 6399662"/>
              <a:gd name="connsiteY2-86" fmla="*/ 1013203 h 3037945"/>
              <a:gd name="connsiteX3-87" fmla="*/ 729414 w 6399662"/>
              <a:gd name="connsiteY3-88" fmla="*/ 2515431 h 3037945"/>
              <a:gd name="connsiteX4-89" fmla="*/ 533471 w 6399662"/>
              <a:gd name="connsiteY4-90" fmla="*/ 3037945 h 3037945"/>
              <a:gd name="connsiteX5-91" fmla="*/ 1500123 w 6399662"/>
              <a:gd name="connsiteY5-92" fmla="*/ 2672185 h 3037945"/>
              <a:gd name="connsiteX6-93" fmla="*/ 5614923 w 6399662"/>
              <a:gd name="connsiteY6-94" fmla="*/ 2698311 h 3037945"/>
              <a:gd name="connsiteX7-95" fmla="*/ 6202752 w 6399662"/>
              <a:gd name="connsiteY7-96" fmla="*/ 673568 h 3037945"/>
              <a:gd name="connsiteX0-97" fmla="*/ 6202752 w 6427727"/>
              <a:gd name="connsiteY0-98" fmla="*/ 673568 h 3037945"/>
              <a:gd name="connsiteX1-99" fmla="*/ 3250545 w 6427727"/>
              <a:gd name="connsiteY1-100" fmla="*/ 7363 h 3037945"/>
              <a:gd name="connsiteX2-101" fmla="*/ 63208 w 6427727"/>
              <a:gd name="connsiteY2-102" fmla="*/ 1013203 h 3037945"/>
              <a:gd name="connsiteX3-103" fmla="*/ 729414 w 6427727"/>
              <a:gd name="connsiteY3-104" fmla="*/ 2515431 h 3037945"/>
              <a:gd name="connsiteX4-105" fmla="*/ 533471 w 6427727"/>
              <a:gd name="connsiteY4-106" fmla="*/ 3037945 h 3037945"/>
              <a:gd name="connsiteX5-107" fmla="*/ 1500123 w 6427727"/>
              <a:gd name="connsiteY5-108" fmla="*/ 2672185 h 3037945"/>
              <a:gd name="connsiteX6-109" fmla="*/ 5614923 w 6427727"/>
              <a:gd name="connsiteY6-110" fmla="*/ 2698311 h 3037945"/>
              <a:gd name="connsiteX7-111" fmla="*/ 6202752 w 6427727"/>
              <a:gd name="connsiteY7-112" fmla="*/ 673568 h 3037945"/>
              <a:gd name="connsiteX0-113" fmla="*/ 6202752 w 6427727"/>
              <a:gd name="connsiteY0-114" fmla="*/ 666268 h 3030645"/>
              <a:gd name="connsiteX1-115" fmla="*/ 3250545 w 6427727"/>
              <a:gd name="connsiteY1-116" fmla="*/ 63 h 3030645"/>
              <a:gd name="connsiteX2-117" fmla="*/ 63208 w 6427727"/>
              <a:gd name="connsiteY2-118" fmla="*/ 1005903 h 3030645"/>
              <a:gd name="connsiteX3-119" fmla="*/ 729414 w 6427727"/>
              <a:gd name="connsiteY3-120" fmla="*/ 2508131 h 3030645"/>
              <a:gd name="connsiteX4-121" fmla="*/ 533471 w 6427727"/>
              <a:gd name="connsiteY4-122" fmla="*/ 3030645 h 3030645"/>
              <a:gd name="connsiteX5-123" fmla="*/ 1500123 w 6427727"/>
              <a:gd name="connsiteY5-124" fmla="*/ 2664885 h 3030645"/>
              <a:gd name="connsiteX6-125" fmla="*/ 5614923 w 6427727"/>
              <a:gd name="connsiteY6-126" fmla="*/ 2691011 h 3030645"/>
              <a:gd name="connsiteX7-127" fmla="*/ 6202752 w 6427727"/>
              <a:gd name="connsiteY7-128" fmla="*/ 666268 h 3030645"/>
              <a:gd name="connsiteX0-129" fmla="*/ 6202752 w 6445028"/>
              <a:gd name="connsiteY0-130" fmla="*/ 666309 h 3030686"/>
              <a:gd name="connsiteX1-131" fmla="*/ 3250545 w 6445028"/>
              <a:gd name="connsiteY1-132" fmla="*/ 104 h 3030686"/>
              <a:gd name="connsiteX2-133" fmla="*/ 63208 w 6445028"/>
              <a:gd name="connsiteY2-134" fmla="*/ 1005944 h 3030686"/>
              <a:gd name="connsiteX3-135" fmla="*/ 729414 w 6445028"/>
              <a:gd name="connsiteY3-136" fmla="*/ 2508172 h 3030686"/>
              <a:gd name="connsiteX4-137" fmla="*/ 533471 w 6445028"/>
              <a:gd name="connsiteY4-138" fmla="*/ 3030686 h 3030686"/>
              <a:gd name="connsiteX5-139" fmla="*/ 1500123 w 6445028"/>
              <a:gd name="connsiteY5-140" fmla="*/ 2664926 h 3030686"/>
              <a:gd name="connsiteX6-141" fmla="*/ 5614923 w 6445028"/>
              <a:gd name="connsiteY6-142" fmla="*/ 2691052 h 3030686"/>
              <a:gd name="connsiteX7-143" fmla="*/ 6202752 w 6445028"/>
              <a:gd name="connsiteY7-144" fmla="*/ 666309 h 303068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6445028" h="3030686">
                <a:moveTo>
                  <a:pt x="6202752" y="666309"/>
                </a:moveTo>
                <a:cubicBezTo>
                  <a:pt x="5769501" y="126378"/>
                  <a:pt x="4286865" y="-4250"/>
                  <a:pt x="3250545" y="104"/>
                </a:cubicBezTo>
                <a:cubicBezTo>
                  <a:pt x="2214225" y="4458"/>
                  <a:pt x="365830" y="169922"/>
                  <a:pt x="63208" y="1005944"/>
                </a:cubicBezTo>
                <a:cubicBezTo>
                  <a:pt x="-239414" y="1841966"/>
                  <a:pt x="637974" y="2244738"/>
                  <a:pt x="729414" y="2508172"/>
                </a:cubicBezTo>
                <a:lnTo>
                  <a:pt x="533471" y="3030686"/>
                </a:lnTo>
                <a:lnTo>
                  <a:pt x="1500123" y="2664926"/>
                </a:lnTo>
                <a:cubicBezTo>
                  <a:pt x="2242529" y="2749835"/>
                  <a:pt x="4713586" y="2919652"/>
                  <a:pt x="5614923" y="2691052"/>
                </a:cubicBezTo>
                <a:cubicBezTo>
                  <a:pt x="6516260" y="2462452"/>
                  <a:pt x="6636003" y="1206240"/>
                  <a:pt x="6202752" y="666309"/>
                </a:cubicBezTo>
                <a:close/>
              </a:path>
            </a:pathLst>
          </a:custGeom>
          <a:noFill/>
          <a:ln w="25400" cap="rnd">
            <a:solidFill>
              <a:schemeClr val="accent1">
                <a:lumMod val="50000"/>
              </a:schemeClr>
            </a:solid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141984" y="3287070"/>
            <a:ext cx="1830219" cy="461665"/>
          </a:xfrm>
          <a:prstGeom prst="rect">
            <a:avLst/>
          </a:prstGeom>
        </p:spPr>
        <p:txBody>
          <a:bodyPr wrap="square">
            <a:spAutoFit/>
          </a:bodyPr>
          <a:lstStyle/>
          <a:p>
            <a:r>
              <a:rPr lang="zh-CN" altLang="en-US" sz="2400" dirty="0">
                <a:solidFill>
                  <a:schemeClr val="accent2">
                    <a:lumMod val="75000"/>
                  </a:schemeClr>
                </a:solidFill>
                <a:latin typeface="微软雅黑" pitchFamily="34" charset="-122"/>
                <a:ea typeface="微软雅黑" pitchFamily="34" charset="-122"/>
              </a:rPr>
              <a:t>目  标</a:t>
            </a:r>
            <a:endParaRPr lang="zh-CN" altLang="en-US" sz="2400" dirty="0">
              <a:solidFill>
                <a:schemeClr val="accent2">
                  <a:lumMod val="75000"/>
                </a:schemeClr>
              </a:solidFill>
            </a:endParaRPr>
          </a:p>
        </p:txBody>
      </p:sp>
      <p:sp>
        <p:nvSpPr>
          <p:cNvPr id="6" name="矩形 5"/>
          <p:cNvSpPr/>
          <p:nvPr/>
        </p:nvSpPr>
        <p:spPr>
          <a:xfrm>
            <a:off x="4375150" y="2782570"/>
            <a:ext cx="4409440" cy="1445260"/>
          </a:xfrm>
          <a:prstGeom prst="rect">
            <a:avLst/>
          </a:prstGeom>
        </p:spPr>
        <p:txBody>
          <a:bodyPr wrap="square">
            <a:spAutoFit/>
          </a:bodyPr>
          <a:lstStyle/>
          <a:p>
            <a:pPr algn="ctr">
              <a:lnSpc>
                <a:spcPct val="200000"/>
              </a:lnSpc>
            </a:pPr>
            <a:r>
              <a:rPr lang="zh-CN" altLang="en-US" sz="2200" dirty="0">
                <a:solidFill>
                  <a:schemeClr val="accent1">
                    <a:lumMod val="75000"/>
                  </a:schemeClr>
                </a:solidFill>
                <a:latin typeface="微软雅黑" pitchFamily="34" charset="-122"/>
                <a:ea typeface="微软雅黑" pitchFamily="34" charset="-122"/>
              </a:rPr>
              <a:t>蒙台梭利课程模式以培养儿童成为身心均衡发展的人格为目标</a:t>
            </a:r>
            <a:endParaRPr lang="zh-CN" altLang="en-US" sz="2200" dirty="0">
              <a:solidFill>
                <a:schemeClr val="accent1">
                  <a:lumMod val="75000"/>
                </a:schemeClr>
              </a:solidFill>
            </a:endParaRPr>
          </a:p>
        </p:txBody>
      </p:sp>
      <p:sp>
        <p:nvSpPr>
          <p:cNvPr id="9" name="文本框 8"/>
          <p:cNvSpPr txBox="1"/>
          <p:nvPr/>
        </p:nvSpPr>
        <p:spPr>
          <a:xfrm>
            <a:off x="594995" y="124460"/>
            <a:ext cx="10991850" cy="583565"/>
          </a:xfrm>
          <a:prstGeom prst="rect">
            <a:avLst/>
          </a:prstGeom>
          <a:noFill/>
          <a:ln w="9525">
            <a:noFill/>
          </a:ln>
        </p:spPr>
        <p:txBody>
          <a:bodyPr wrap="square">
            <a:spAutoFit/>
          </a:bodyPr>
          <a:p>
            <a:pPr indent="0"/>
            <a:r>
              <a:rPr sz="3200" b="1">
                <a:solidFill>
                  <a:schemeClr val="bg1"/>
                </a:solidFill>
                <a:latin typeface="+mj-lt"/>
                <a:cs typeface="+mj-lt"/>
              </a:rPr>
              <a:t>二、 各种国际知名的早期教育方案、课程模式和课程架构</a:t>
            </a:r>
            <a:endParaRPr sz="3200" b="1">
              <a:solidFill>
                <a:schemeClr val="bg1"/>
              </a:solidFill>
              <a:latin typeface="+mj-lt"/>
              <a:cs typeface="+mj-lt"/>
            </a:endParaRPr>
          </a:p>
        </p:txBody>
      </p:sp>
      <p:sp>
        <p:nvSpPr>
          <p:cNvPr id="4" name="文本框 3"/>
          <p:cNvSpPr txBox="1"/>
          <p:nvPr/>
        </p:nvSpPr>
        <p:spPr>
          <a:xfrm>
            <a:off x="1079500" y="937895"/>
            <a:ext cx="9697085" cy="460375"/>
          </a:xfrm>
          <a:prstGeom prst="rect">
            <a:avLst/>
          </a:prstGeom>
          <a:noFill/>
          <a:ln w="9525">
            <a:noFill/>
          </a:ln>
        </p:spPr>
        <p:txBody>
          <a:bodyPr wrap="square">
            <a:spAutoFit/>
          </a:bodyPr>
          <a:p>
            <a:pPr indent="0"/>
            <a:r>
              <a:rPr sz="2400" b="1">
                <a:solidFill>
                  <a:schemeClr val="accent5">
                    <a:lumMod val="75000"/>
                  </a:schemeClr>
                </a:solidFill>
              </a:rPr>
              <a:t>（</a:t>
            </a:r>
            <a:r>
              <a:rPr lang="zh-CN" sz="2400" b="1">
                <a:solidFill>
                  <a:schemeClr val="accent5">
                    <a:lumMod val="75000"/>
                  </a:schemeClr>
                </a:solidFill>
              </a:rPr>
              <a:t>四</a:t>
            </a:r>
            <a:r>
              <a:rPr sz="2400" b="1">
                <a:solidFill>
                  <a:schemeClr val="accent5">
                    <a:lumMod val="75000"/>
                  </a:schemeClr>
                </a:solidFill>
              </a:rPr>
              <a:t>） </a:t>
            </a:r>
            <a:r>
              <a:rPr lang="zh-CN" sz="2400" b="1">
                <a:solidFill>
                  <a:schemeClr val="accent5">
                    <a:lumMod val="75000"/>
                  </a:schemeClr>
                </a:solidFill>
              </a:rPr>
              <a:t>蒙台梭利</a:t>
            </a:r>
            <a:r>
              <a:rPr sz="2400" b="1">
                <a:solidFill>
                  <a:schemeClr val="accent5">
                    <a:lumMod val="75000"/>
                  </a:schemeClr>
                </a:solidFill>
              </a:rPr>
              <a:t>课程</a:t>
            </a:r>
            <a:endParaRPr sz="2400" b="1">
              <a:solidFill>
                <a:schemeClr val="accent5">
                  <a:lumMod val="75000"/>
                </a:schemeClr>
              </a:solidFill>
            </a:endParaRPr>
          </a:p>
        </p:txBody>
      </p:sp>
      <p:pic>
        <p:nvPicPr>
          <p:cNvPr id="5" name="图片 4"/>
          <p:cNvPicPr>
            <a:picLocks noChangeAspect="1"/>
          </p:cNvPicPr>
          <p:nvPr/>
        </p:nvPicPr>
        <p:blipFill>
          <a:blip r:embed="rId1"/>
          <a:stretch>
            <a:fillRect/>
          </a:stretch>
        </p:blipFill>
        <p:spPr>
          <a:xfrm>
            <a:off x="8178800" y="4440555"/>
            <a:ext cx="3277870" cy="1764030"/>
          </a:xfrm>
          <a:prstGeom prst="rect">
            <a:avLst/>
          </a:prstGeom>
          <a:ln>
            <a:noFill/>
          </a:ln>
          <a:effectLst>
            <a:outerShdw blurRad="292100" dist="139700" dir="2700000" algn="tl" rotWithShape="0">
              <a:srgbClr val="333333">
                <a:alpha val="65000"/>
              </a:srgbClr>
            </a:outerShdw>
          </a:effectLst>
        </p:spPr>
      </p:pic>
    </p:spTree>
    <p:custDataLst>
      <p:tags r:id="rId2"/>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987288" y="1465767"/>
            <a:ext cx="10043983" cy="1106805"/>
          </a:xfrm>
          <a:prstGeom prst="rect">
            <a:avLst/>
          </a:prstGeom>
          <a:noFill/>
        </p:spPr>
        <p:txBody>
          <a:bodyPr wrap="square" rtlCol="0">
            <a:spAutoFit/>
          </a:bodyPr>
          <a:lstStyle/>
          <a:p>
            <a:pPr>
              <a:lnSpc>
                <a:spcPct val="150000"/>
              </a:lnSpc>
            </a:pPr>
            <a:r>
              <a:rPr lang="en-US" altLang="zh-CN" sz="2200" dirty="0">
                <a:solidFill>
                  <a:schemeClr val="accent2">
                    <a:lumMod val="75000"/>
                  </a:schemeClr>
                </a:solidFill>
                <a:latin typeface="微软雅黑" pitchFamily="34" charset="-122"/>
                <a:ea typeface="微软雅黑" pitchFamily="34" charset="-122"/>
              </a:rPr>
              <a:t>(</a:t>
            </a:r>
            <a:r>
              <a:rPr lang="zh-CN" altLang="en-US" sz="2200" dirty="0">
                <a:solidFill>
                  <a:schemeClr val="accent2">
                    <a:lumMod val="75000"/>
                  </a:schemeClr>
                </a:solidFill>
                <a:latin typeface="微软雅黑" pitchFamily="34" charset="-122"/>
                <a:ea typeface="微软雅黑" pitchFamily="34" charset="-122"/>
              </a:rPr>
              <a:t>二</a:t>
            </a:r>
            <a:r>
              <a:rPr lang="en-US" altLang="zh-CN" sz="2200" dirty="0">
                <a:solidFill>
                  <a:schemeClr val="accent2">
                    <a:lumMod val="75000"/>
                  </a:schemeClr>
                </a:solidFill>
                <a:latin typeface="微软雅黑" pitchFamily="34" charset="-122"/>
                <a:ea typeface="微软雅黑" pitchFamily="34" charset="-122"/>
              </a:rPr>
              <a:t>) </a:t>
            </a:r>
            <a:r>
              <a:rPr lang="zh-CN" altLang="en-US" sz="2200" dirty="0">
                <a:solidFill>
                  <a:schemeClr val="accent2">
                    <a:lumMod val="75000"/>
                  </a:schemeClr>
                </a:solidFill>
                <a:latin typeface="微软雅黑" pitchFamily="34" charset="-122"/>
                <a:ea typeface="微软雅黑" pitchFamily="34" charset="-122"/>
              </a:rPr>
              <a:t>蒙台梭利课程模式</a:t>
            </a:r>
            <a:endParaRPr lang="zh-CN" altLang="en-US" sz="2200" dirty="0">
              <a:solidFill>
                <a:schemeClr val="accent2">
                  <a:lumMod val="75000"/>
                </a:schemeClr>
              </a:solidFill>
              <a:latin typeface="微软雅黑" pitchFamily="34" charset="-122"/>
              <a:ea typeface="微软雅黑" pitchFamily="34" charset="-122"/>
            </a:endParaRPr>
          </a:p>
          <a:p>
            <a:pPr>
              <a:lnSpc>
                <a:spcPct val="150000"/>
              </a:lnSpc>
            </a:pPr>
            <a:r>
              <a:rPr lang="zh-CN" altLang="en-US" sz="2200" dirty="0">
                <a:solidFill>
                  <a:schemeClr val="bg2">
                    <a:lumMod val="25000"/>
                  </a:schemeClr>
                </a:solidFill>
                <a:latin typeface="微软雅黑" pitchFamily="34" charset="-122"/>
                <a:ea typeface="微软雅黑" pitchFamily="34" charset="-122"/>
              </a:rPr>
              <a:t>2. 蒙台梭利课程的目标、内容和方法</a:t>
            </a:r>
            <a:endParaRPr lang="zh-CN" altLang="en-US" sz="2200" dirty="0">
              <a:solidFill>
                <a:schemeClr val="bg2">
                  <a:lumMod val="25000"/>
                </a:schemeClr>
              </a:solidFill>
              <a:latin typeface="微软雅黑" pitchFamily="34" charset="-122"/>
              <a:ea typeface="微软雅黑" pitchFamily="34" charset="-122"/>
            </a:endParaRPr>
          </a:p>
        </p:txBody>
      </p:sp>
      <p:sp>
        <p:nvSpPr>
          <p:cNvPr id="6" name="矩形 5"/>
          <p:cNvSpPr/>
          <p:nvPr/>
        </p:nvSpPr>
        <p:spPr>
          <a:xfrm>
            <a:off x="716983" y="5669754"/>
            <a:ext cx="10972800" cy="769441"/>
          </a:xfrm>
          <a:prstGeom prst="rect">
            <a:avLst/>
          </a:prstGeom>
        </p:spPr>
        <p:txBody>
          <a:bodyPr wrap="square">
            <a:spAutoFit/>
          </a:bodyPr>
          <a:lstStyle/>
          <a:p>
            <a:r>
              <a:rPr lang="zh-CN" altLang="zh-CN" sz="2200" dirty="0">
                <a:solidFill>
                  <a:schemeClr val="bg2">
                    <a:lumMod val="25000"/>
                  </a:schemeClr>
                </a:solidFill>
                <a:latin typeface="微软雅黑" pitchFamily="34" charset="-122"/>
                <a:ea typeface="微软雅黑" pitchFamily="34" charset="-122"/>
              </a:rPr>
              <a:t>教师通过创设环境、提供蒙台梭利教具、对儿童进行观察和引导等方法</a:t>
            </a:r>
            <a:r>
              <a:rPr lang="zh-CN" altLang="en-US" sz="2200" dirty="0">
                <a:solidFill>
                  <a:schemeClr val="bg2">
                    <a:lumMod val="25000"/>
                  </a:schemeClr>
                </a:solidFill>
                <a:latin typeface="微软雅黑" pitchFamily="34" charset="-122"/>
                <a:ea typeface="微软雅黑" pitchFamily="34" charset="-122"/>
              </a:rPr>
              <a:t>，</a:t>
            </a:r>
            <a:r>
              <a:rPr lang="zh-CN" altLang="zh-CN" sz="2200" dirty="0">
                <a:solidFill>
                  <a:schemeClr val="bg2">
                    <a:lumMod val="25000"/>
                  </a:schemeClr>
                </a:solidFill>
                <a:latin typeface="微软雅黑" pitchFamily="34" charset="-122"/>
                <a:ea typeface="微软雅黑" pitchFamily="34" charset="-122"/>
              </a:rPr>
              <a:t>对儿童实施教育。</a:t>
            </a:r>
            <a:endParaRPr lang="zh-CN" altLang="en-US" sz="2200" dirty="0">
              <a:solidFill>
                <a:schemeClr val="bg2">
                  <a:lumMod val="25000"/>
                </a:schemeClr>
              </a:solidFill>
              <a:latin typeface="微软雅黑" pitchFamily="34" charset="-122"/>
              <a:ea typeface="微软雅黑" pitchFamily="34" charset="-122"/>
            </a:endParaRPr>
          </a:p>
        </p:txBody>
      </p:sp>
      <p:sp>
        <p:nvSpPr>
          <p:cNvPr id="25" name="文本框 24"/>
          <p:cNvSpPr txBox="1"/>
          <p:nvPr/>
        </p:nvSpPr>
        <p:spPr>
          <a:xfrm>
            <a:off x="594995" y="124460"/>
            <a:ext cx="10991850" cy="583565"/>
          </a:xfrm>
          <a:prstGeom prst="rect">
            <a:avLst/>
          </a:prstGeom>
          <a:noFill/>
          <a:ln w="9525">
            <a:noFill/>
          </a:ln>
        </p:spPr>
        <p:txBody>
          <a:bodyPr wrap="square">
            <a:spAutoFit/>
          </a:bodyPr>
          <a:p>
            <a:pPr indent="0"/>
            <a:r>
              <a:rPr sz="3200" b="1">
                <a:solidFill>
                  <a:schemeClr val="bg1"/>
                </a:solidFill>
                <a:latin typeface="+mj-lt"/>
                <a:cs typeface="+mj-lt"/>
              </a:rPr>
              <a:t>二、 各种国际知名的早期教育方案、课程模式和课程架构</a:t>
            </a:r>
            <a:endParaRPr sz="3200" b="1">
              <a:solidFill>
                <a:schemeClr val="bg1"/>
              </a:solidFill>
              <a:latin typeface="+mj-lt"/>
              <a:cs typeface="+mj-lt"/>
            </a:endParaRPr>
          </a:p>
        </p:txBody>
      </p:sp>
      <p:sp>
        <p:nvSpPr>
          <p:cNvPr id="26" name="文本框 25"/>
          <p:cNvSpPr txBox="1"/>
          <p:nvPr/>
        </p:nvSpPr>
        <p:spPr>
          <a:xfrm>
            <a:off x="1079500" y="937895"/>
            <a:ext cx="9697085" cy="460375"/>
          </a:xfrm>
          <a:prstGeom prst="rect">
            <a:avLst/>
          </a:prstGeom>
          <a:noFill/>
          <a:ln w="9525">
            <a:noFill/>
          </a:ln>
        </p:spPr>
        <p:txBody>
          <a:bodyPr wrap="square">
            <a:spAutoFit/>
          </a:bodyPr>
          <a:p>
            <a:pPr indent="0"/>
            <a:r>
              <a:rPr sz="2400" b="1">
                <a:solidFill>
                  <a:schemeClr val="accent5">
                    <a:lumMod val="75000"/>
                  </a:schemeClr>
                </a:solidFill>
              </a:rPr>
              <a:t>（</a:t>
            </a:r>
            <a:r>
              <a:rPr lang="zh-CN" sz="2400" b="1">
                <a:solidFill>
                  <a:schemeClr val="accent5">
                    <a:lumMod val="75000"/>
                  </a:schemeClr>
                </a:solidFill>
              </a:rPr>
              <a:t>四</a:t>
            </a:r>
            <a:r>
              <a:rPr sz="2400" b="1">
                <a:solidFill>
                  <a:schemeClr val="accent5">
                    <a:lumMod val="75000"/>
                  </a:schemeClr>
                </a:solidFill>
              </a:rPr>
              <a:t>） </a:t>
            </a:r>
            <a:r>
              <a:rPr lang="zh-CN" sz="2400" b="1">
                <a:solidFill>
                  <a:schemeClr val="accent5">
                    <a:lumMod val="75000"/>
                  </a:schemeClr>
                </a:solidFill>
              </a:rPr>
              <a:t>蒙台梭利</a:t>
            </a:r>
            <a:r>
              <a:rPr sz="2400" b="1">
                <a:solidFill>
                  <a:schemeClr val="accent5">
                    <a:lumMod val="75000"/>
                  </a:schemeClr>
                </a:solidFill>
              </a:rPr>
              <a:t>课程</a:t>
            </a:r>
            <a:endParaRPr sz="2400" b="1">
              <a:solidFill>
                <a:schemeClr val="accent5">
                  <a:lumMod val="75000"/>
                </a:schemeClr>
              </a:solidFill>
            </a:endParaRPr>
          </a:p>
        </p:txBody>
      </p:sp>
      <p:sp>
        <p:nvSpPr>
          <p:cNvPr id="28" name="AutoShape 4448"/>
          <p:cNvSpPr>
            <a:spLocks noChangeArrowheads="1"/>
          </p:cNvSpPr>
          <p:nvPr>
            <p:custDataLst>
              <p:tags r:id="rId1"/>
            </p:custDataLst>
          </p:nvPr>
        </p:nvSpPr>
        <p:spPr bwMode="auto">
          <a:xfrm rot="18000000">
            <a:off x="5444638" y="3292121"/>
            <a:ext cx="1700127" cy="1471771"/>
          </a:xfrm>
          <a:prstGeom prst="hexagon">
            <a:avLst>
              <a:gd name="adj" fmla="val 28879"/>
              <a:gd name="vf" fmla="val 115470"/>
            </a:avLst>
          </a:prstGeom>
          <a:solidFill>
            <a:srgbClr val="FFFFFF">
              <a:lumMod val="95000"/>
            </a:srgbClr>
          </a:solidFill>
          <a:ln w="12700" cap="flat" cmpd="sng" algn="ctr">
            <a:noFill/>
            <a:prstDash val="solid"/>
          </a:ln>
          <a:effectLst/>
        </p:spPr>
        <p:txBody>
          <a:bodyPr anchor="ctr" anchorCtr="0"/>
          <a:p>
            <a:pPr algn="ctr" eaLnBrk="1" hangingPunct="1">
              <a:lnSpc>
                <a:spcPct val="120000"/>
              </a:lnSpc>
            </a:pPr>
            <a:endParaRPr lang="zh-CN" altLang="en-US" kern="0" dirty="0">
              <a:solidFill>
                <a:srgbClr val="4D4D4D"/>
              </a:solidFill>
              <a:latin typeface="Arial" panose="020B0604020202020204" pitchFamily="34" charset="0"/>
              <a:ea typeface="微软雅黑" pitchFamily="34" charset="-122"/>
              <a:sym typeface="Arial" panose="020B0604020202020204" pitchFamily="34" charset="0"/>
            </a:endParaRPr>
          </a:p>
        </p:txBody>
      </p:sp>
      <p:sp>
        <p:nvSpPr>
          <p:cNvPr id="29" name="任意多边形: 形状 16"/>
          <p:cNvSpPr/>
          <p:nvPr>
            <p:custDataLst>
              <p:tags r:id="rId2"/>
            </p:custDataLst>
          </p:nvPr>
        </p:nvSpPr>
        <p:spPr>
          <a:xfrm rot="9000000">
            <a:off x="4576797" y="4496948"/>
            <a:ext cx="620342" cy="530965"/>
          </a:xfrm>
          <a:custGeom>
            <a:avLst/>
            <a:gdLst>
              <a:gd name="connsiteX0" fmla="*/ 16400 w 906910"/>
              <a:gd name="connsiteY0" fmla="*/ 0 h 776246"/>
              <a:gd name="connsiteX1" fmla="*/ 898115 w 906910"/>
              <a:gd name="connsiteY1" fmla="*/ 718619 h 776246"/>
              <a:gd name="connsiteX2" fmla="*/ 906910 w 906910"/>
              <a:gd name="connsiteY2" fmla="*/ 776246 h 776246"/>
              <a:gd name="connsiteX3" fmla="*/ 795202 w 906910"/>
              <a:gd name="connsiteY3" fmla="*/ 708382 h 776246"/>
              <a:gd name="connsiteX4" fmla="*/ 16400 w 906910"/>
              <a:gd name="connsiteY4" fmla="*/ 511182 h 776246"/>
              <a:gd name="connsiteX5" fmla="*/ 0 w 906910"/>
              <a:gd name="connsiteY5" fmla="*/ 512217 h 776246"/>
              <a:gd name="connsiteX6" fmla="*/ 0 w 906910"/>
              <a:gd name="connsiteY6" fmla="*/ 1447 h 776246"/>
              <a:gd name="connsiteX7" fmla="*/ 16400 w 906910"/>
              <a:gd name="connsiteY7" fmla="*/ 0 h 776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6910" h="776246">
                <a:moveTo>
                  <a:pt x="16400" y="0"/>
                </a:moveTo>
                <a:cubicBezTo>
                  <a:pt x="451324" y="0"/>
                  <a:pt x="814194" y="308504"/>
                  <a:pt x="898115" y="718619"/>
                </a:cubicBezTo>
                <a:lnTo>
                  <a:pt x="906910" y="776246"/>
                </a:lnTo>
                <a:lnTo>
                  <a:pt x="795202" y="708382"/>
                </a:lnTo>
                <a:cubicBezTo>
                  <a:pt x="563693" y="582619"/>
                  <a:pt x="298389" y="511182"/>
                  <a:pt x="16400" y="511182"/>
                </a:cubicBezTo>
                <a:lnTo>
                  <a:pt x="0" y="512217"/>
                </a:lnTo>
                <a:lnTo>
                  <a:pt x="0" y="1447"/>
                </a:lnTo>
                <a:lnTo>
                  <a:pt x="16400" y="0"/>
                </a:lnTo>
                <a:close/>
              </a:path>
            </a:pathLst>
          </a:custGeom>
          <a:solidFill>
            <a:srgbClr val="009ECA"/>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itchFamily="34" charset="-122"/>
              <a:sym typeface="Arial" panose="020B0604020202020204" pitchFamily="34" charset="0"/>
            </a:endParaRPr>
          </a:p>
        </p:txBody>
      </p:sp>
      <p:sp>
        <p:nvSpPr>
          <p:cNvPr id="30" name="梯形 29"/>
          <p:cNvSpPr/>
          <p:nvPr>
            <p:custDataLst>
              <p:tags r:id="rId3"/>
            </p:custDataLst>
          </p:nvPr>
        </p:nvSpPr>
        <p:spPr>
          <a:xfrm rot="3600000">
            <a:off x="4833627" y="4299267"/>
            <a:ext cx="1145339" cy="494884"/>
          </a:xfrm>
          <a:prstGeom prst="trapezoid">
            <a:avLst>
              <a:gd name="adj" fmla="val 30266"/>
            </a:avLst>
          </a:prstGeom>
          <a:solidFill>
            <a:srgbClr val="009ECA"/>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itchFamily="34" charset="-122"/>
              <a:sym typeface="Arial" panose="020B0604020202020204" pitchFamily="34" charset="0"/>
            </a:endParaRPr>
          </a:p>
        </p:txBody>
      </p:sp>
      <p:sp>
        <p:nvSpPr>
          <p:cNvPr id="31" name="矩形 30"/>
          <p:cNvSpPr/>
          <p:nvPr>
            <p:custDataLst>
              <p:tags r:id="rId4"/>
            </p:custDataLst>
          </p:nvPr>
        </p:nvSpPr>
        <p:spPr>
          <a:xfrm>
            <a:off x="5216823" y="4354019"/>
            <a:ext cx="386788" cy="371907"/>
          </a:xfrm>
          <a:prstGeom prst="rect">
            <a:avLst/>
          </a:prstGeom>
        </p:spPr>
        <p:txBody>
          <a:bodyPr wrap="square" anchor="ctr" anchorCtr="0">
            <a:normAutofit fontScale="55000" lnSpcReduction="20000"/>
          </a:bodyPr>
          <a:p>
            <a:pPr algn="ctr" eaLnBrk="1" hangingPunct="1">
              <a:lnSpc>
                <a:spcPct val="140000"/>
              </a:lnSpc>
            </a:pPr>
            <a:r>
              <a:rPr lang="en-US" altLang="zh-CN" sz="2800" b="1" kern="0" dirty="0">
                <a:solidFill>
                  <a:srgbClr val="FFFFFF"/>
                </a:solidFill>
                <a:latin typeface="Arial" panose="020B0604020202020204" pitchFamily="34" charset="0"/>
                <a:ea typeface="微软雅黑" pitchFamily="34" charset="-122"/>
                <a:cs typeface="+mn-ea"/>
                <a:sym typeface="Arial" panose="020B0604020202020204" pitchFamily="34" charset="0"/>
              </a:rPr>
              <a:t>4</a:t>
            </a:r>
            <a:endParaRPr lang="en-US" altLang="zh-CN" sz="2800" b="1" kern="0" dirty="0">
              <a:solidFill>
                <a:srgbClr val="FFFFFF"/>
              </a:solidFill>
              <a:latin typeface="Arial" panose="020B0604020202020204" pitchFamily="34" charset="0"/>
              <a:ea typeface="微软雅黑" pitchFamily="34" charset="-122"/>
              <a:cs typeface="+mn-ea"/>
              <a:sym typeface="Arial" panose="020B0604020202020204" pitchFamily="34" charset="0"/>
            </a:endParaRPr>
          </a:p>
        </p:txBody>
      </p:sp>
      <p:sp>
        <p:nvSpPr>
          <p:cNvPr id="50" name="任意多边形: 形状 49"/>
          <p:cNvSpPr/>
          <p:nvPr>
            <p:custDataLst>
              <p:tags r:id="rId5"/>
            </p:custDataLst>
          </p:nvPr>
        </p:nvSpPr>
        <p:spPr>
          <a:xfrm rot="9000000" flipH="1" flipV="1">
            <a:off x="7397270" y="3036772"/>
            <a:ext cx="620342" cy="530965"/>
          </a:xfrm>
          <a:custGeom>
            <a:avLst/>
            <a:gdLst>
              <a:gd name="connsiteX0" fmla="*/ 16400 w 906910"/>
              <a:gd name="connsiteY0" fmla="*/ 0 h 776246"/>
              <a:gd name="connsiteX1" fmla="*/ 898115 w 906910"/>
              <a:gd name="connsiteY1" fmla="*/ 718619 h 776246"/>
              <a:gd name="connsiteX2" fmla="*/ 906910 w 906910"/>
              <a:gd name="connsiteY2" fmla="*/ 776246 h 776246"/>
              <a:gd name="connsiteX3" fmla="*/ 795202 w 906910"/>
              <a:gd name="connsiteY3" fmla="*/ 708382 h 776246"/>
              <a:gd name="connsiteX4" fmla="*/ 16400 w 906910"/>
              <a:gd name="connsiteY4" fmla="*/ 511182 h 776246"/>
              <a:gd name="connsiteX5" fmla="*/ 0 w 906910"/>
              <a:gd name="connsiteY5" fmla="*/ 512217 h 776246"/>
              <a:gd name="connsiteX6" fmla="*/ 0 w 906910"/>
              <a:gd name="connsiteY6" fmla="*/ 1447 h 776246"/>
              <a:gd name="connsiteX7" fmla="*/ 16400 w 906910"/>
              <a:gd name="connsiteY7" fmla="*/ 0 h 776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6910" h="776246">
                <a:moveTo>
                  <a:pt x="16400" y="0"/>
                </a:moveTo>
                <a:cubicBezTo>
                  <a:pt x="451324" y="0"/>
                  <a:pt x="814194" y="308504"/>
                  <a:pt x="898115" y="718619"/>
                </a:cubicBezTo>
                <a:lnTo>
                  <a:pt x="906910" y="776246"/>
                </a:lnTo>
                <a:lnTo>
                  <a:pt x="795202" y="708382"/>
                </a:lnTo>
                <a:cubicBezTo>
                  <a:pt x="563693" y="582619"/>
                  <a:pt x="298389" y="511182"/>
                  <a:pt x="16400" y="511182"/>
                </a:cubicBezTo>
                <a:lnTo>
                  <a:pt x="0" y="512217"/>
                </a:lnTo>
                <a:lnTo>
                  <a:pt x="0" y="1447"/>
                </a:lnTo>
                <a:lnTo>
                  <a:pt x="16400" y="0"/>
                </a:lnTo>
                <a:close/>
              </a:path>
            </a:pathLst>
          </a:custGeom>
          <a:solidFill>
            <a:srgbClr val="0088D5"/>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itchFamily="34" charset="-122"/>
              <a:sym typeface="Arial" panose="020B0604020202020204" pitchFamily="34" charset="0"/>
            </a:endParaRPr>
          </a:p>
        </p:txBody>
      </p:sp>
      <p:sp>
        <p:nvSpPr>
          <p:cNvPr id="51" name="梯形 50"/>
          <p:cNvSpPr/>
          <p:nvPr>
            <p:custDataLst>
              <p:tags r:id="rId6"/>
            </p:custDataLst>
          </p:nvPr>
        </p:nvSpPr>
        <p:spPr>
          <a:xfrm rot="3600000" flipH="1" flipV="1">
            <a:off x="6615443" y="3270535"/>
            <a:ext cx="1145339" cy="494884"/>
          </a:xfrm>
          <a:prstGeom prst="trapezoid">
            <a:avLst>
              <a:gd name="adj" fmla="val 30266"/>
            </a:avLst>
          </a:prstGeom>
          <a:solidFill>
            <a:srgbClr val="0088D5"/>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itchFamily="34" charset="-122"/>
              <a:sym typeface="Arial" panose="020B0604020202020204" pitchFamily="34" charset="0"/>
            </a:endParaRPr>
          </a:p>
        </p:txBody>
      </p:sp>
      <p:sp>
        <p:nvSpPr>
          <p:cNvPr id="49" name="矩形 48"/>
          <p:cNvSpPr/>
          <p:nvPr>
            <p:custDataLst>
              <p:tags r:id="rId7"/>
            </p:custDataLst>
          </p:nvPr>
        </p:nvSpPr>
        <p:spPr>
          <a:xfrm flipH="1">
            <a:off x="6990798" y="3338761"/>
            <a:ext cx="386788" cy="371907"/>
          </a:xfrm>
          <a:prstGeom prst="rect">
            <a:avLst/>
          </a:prstGeom>
        </p:spPr>
        <p:txBody>
          <a:bodyPr wrap="square" anchor="ctr" anchorCtr="0">
            <a:normAutofit fontScale="55000" lnSpcReduction="20000"/>
          </a:bodyPr>
          <a:p>
            <a:pPr algn="ctr" eaLnBrk="1" hangingPunct="1">
              <a:lnSpc>
                <a:spcPct val="140000"/>
              </a:lnSpc>
            </a:pPr>
            <a:r>
              <a:rPr lang="en-US" altLang="zh-CN" sz="2800" b="1" kern="0" dirty="0">
                <a:solidFill>
                  <a:srgbClr val="FFFFFF"/>
                </a:solidFill>
                <a:latin typeface="Arial" panose="020B0604020202020204" pitchFamily="34" charset="0"/>
                <a:ea typeface="微软雅黑" pitchFamily="34" charset="-122"/>
                <a:cs typeface="+mn-ea"/>
                <a:sym typeface="Arial" panose="020B0604020202020204" pitchFamily="34" charset="0"/>
              </a:rPr>
              <a:t>2</a:t>
            </a:r>
            <a:endParaRPr lang="en-US" altLang="zh-CN" sz="2800" b="1" kern="0" dirty="0">
              <a:solidFill>
                <a:srgbClr val="FFFFFF"/>
              </a:solidFill>
              <a:latin typeface="Arial" panose="020B0604020202020204" pitchFamily="34" charset="0"/>
              <a:ea typeface="微软雅黑" pitchFamily="34" charset="-122"/>
              <a:cs typeface="+mn-ea"/>
              <a:sym typeface="Arial" panose="020B0604020202020204" pitchFamily="34" charset="0"/>
            </a:endParaRPr>
          </a:p>
        </p:txBody>
      </p:sp>
      <p:sp>
        <p:nvSpPr>
          <p:cNvPr id="55" name="任意多边形: 形状 54"/>
          <p:cNvSpPr/>
          <p:nvPr>
            <p:custDataLst>
              <p:tags r:id="rId8"/>
            </p:custDataLst>
          </p:nvPr>
        </p:nvSpPr>
        <p:spPr>
          <a:xfrm rot="12600000" flipH="1" flipV="1">
            <a:off x="7325535" y="4617200"/>
            <a:ext cx="620342" cy="530965"/>
          </a:xfrm>
          <a:custGeom>
            <a:avLst/>
            <a:gdLst>
              <a:gd name="connsiteX0" fmla="*/ 16400 w 906910"/>
              <a:gd name="connsiteY0" fmla="*/ 0 h 776246"/>
              <a:gd name="connsiteX1" fmla="*/ 898115 w 906910"/>
              <a:gd name="connsiteY1" fmla="*/ 718619 h 776246"/>
              <a:gd name="connsiteX2" fmla="*/ 906910 w 906910"/>
              <a:gd name="connsiteY2" fmla="*/ 776246 h 776246"/>
              <a:gd name="connsiteX3" fmla="*/ 795202 w 906910"/>
              <a:gd name="connsiteY3" fmla="*/ 708382 h 776246"/>
              <a:gd name="connsiteX4" fmla="*/ 16400 w 906910"/>
              <a:gd name="connsiteY4" fmla="*/ 511182 h 776246"/>
              <a:gd name="connsiteX5" fmla="*/ 0 w 906910"/>
              <a:gd name="connsiteY5" fmla="*/ 512217 h 776246"/>
              <a:gd name="connsiteX6" fmla="*/ 0 w 906910"/>
              <a:gd name="connsiteY6" fmla="*/ 1447 h 776246"/>
              <a:gd name="connsiteX7" fmla="*/ 16400 w 906910"/>
              <a:gd name="connsiteY7" fmla="*/ 0 h 776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6910" h="776246">
                <a:moveTo>
                  <a:pt x="16400" y="0"/>
                </a:moveTo>
                <a:cubicBezTo>
                  <a:pt x="451324" y="0"/>
                  <a:pt x="814194" y="308504"/>
                  <a:pt x="898115" y="718619"/>
                </a:cubicBezTo>
                <a:lnTo>
                  <a:pt x="906910" y="776246"/>
                </a:lnTo>
                <a:lnTo>
                  <a:pt x="795202" y="708382"/>
                </a:lnTo>
                <a:cubicBezTo>
                  <a:pt x="563693" y="582619"/>
                  <a:pt x="298389" y="511182"/>
                  <a:pt x="16400" y="511182"/>
                </a:cubicBezTo>
                <a:lnTo>
                  <a:pt x="0" y="512217"/>
                </a:lnTo>
                <a:lnTo>
                  <a:pt x="0" y="1447"/>
                </a:lnTo>
                <a:lnTo>
                  <a:pt x="16400" y="0"/>
                </a:lnTo>
                <a:close/>
              </a:path>
            </a:pathLst>
          </a:custGeom>
          <a:solidFill>
            <a:srgbClr val="00AFA2"/>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itchFamily="34" charset="-122"/>
              <a:sym typeface="Arial" panose="020B0604020202020204" pitchFamily="34" charset="0"/>
            </a:endParaRPr>
          </a:p>
        </p:txBody>
      </p:sp>
      <p:sp>
        <p:nvSpPr>
          <p:cNvPr id="56" name="梯形 55"/>
          <p:cNvSpPr/>
          <p:nvPr>
            <p:custDataLst>
              <p:tags r:id="rId9"/>
            </p:custDataLst>
          </p:nvPr>
        </p:nvSpPr>
        <p:spPr>
          <a:xfrm rot="7200000" flipH="1" flipV="1">
            <a:off x="6616551" y="4293350"/>
            <a:ext cx="1145340" cy="494883"/>
          </a:xfrm>
          <a:prstGeom prst="trapezoid">
            <a:avLst>
              <a:gd name="adj" fmla="val 30266"/>
            </a:avLst>
          </a:prstGeom>
          <a:solidFill>
            <a:srgbClr val="00AFA2"/>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itchFamily="34" charset="-122"/>
              <a:sym typeface="Arial" panose="020B0604020202020204" pitchFamily="34" charset="0"/>
            </a:endParaRPr>
          </a:p>
        </p:txBody>
      </p:sp>
      <p:sp>
        <p:nvSpPr>
          <p:cNvPr id="54" name="矩形 53"/>
          <p:cNvSpPr/>
          <p:nvPr>
            <p:custDataLst>
              <p:tags r:id="rId10"/>
            </p:custDataLst>
          </p:nvPr>
        </p:nvSpPr>
        <p:spPr>
          <a:xfrm flipH="1">
            <a:off x="6988033" y="4354811"/>
            <a:ext cx="386788" cy="371907"/>
          </a:xfrm>
          <a:prstGeom prst="rect">
            <a:avLst/>
          </a:prstGeom>
        </p:spPr>
        <p:txBody>
          <a:bodyPr wrap="square" anchor="ctr" anchorCtr="0">
            <a:normAutofit fontScale="55000" lnSpcReduction="20000"/>
          </a:bodyPr>
          <a:p>
            <a:pPr algn="ctr" eaLnBrk="1" hangingPunct="1">
              <a:lnSpc>
                <a:spcPct val="140000"/>
              </a:lnSpc>
            </a:pPr>
            <a:r>
              <a:rPr lang="en-US" altLang="zh-CN" sz="2800" b="1" kern="0" dirty="0">
                <a:solidFill>
                  <a:srgbClr val="FFFFFF"/>
                </a:solidFill>
                <a:latin typeface="Arial" panose="020B0604020202020204" pitchFamily="34" charset="0"/>
                <a:ea typeface="微软雅黑" pitchFamily="34" charset="-122"/>
                <a:cs typeface="+mn-ea"/>
                <a:sym typeface="Arial" panose="020B0604020202020204" pitchFamily="34" charset="0"/>
              </a:rPr>
              <a:t>3</a:t>
            </a:r>
            <a:endParaRPr lang="en-US" altLang="zh-CN" sz="2800" b="1" kern="0" dirty="0">
              <a:solidFill>
                <a:srgbClr val="FFFFFF"/>
              </a:solidFill>
              <a:latin typeface="Arial" panose="020B0604020202020204" pitchFamily="34" charset="0"/>
              <a:ea typeface="微软雅黑" pitchFamily="34" charset="-122"/>
              <a:cs typeface="+mn-ea"/>
              <a:sym typeface="Arial" panose="020B0604020202020204" pitchFamily="34" charset="0"/>
            </a:endParaRPr>
          </a:p>
        </p:txBody>
      </p:sp>
      <p:sp>
        <p:nvSpPr>
          <p:cNvPr id="65" name="任意多边形: 形状 64"/>
          <p:cNvSpPr/>
          <p:nvPr>
            <p:custDataLst>
              <p:tags r:id="rId11"/>
            </p:custDataLst>
          </p:nvPr>
        </p:nvSpPr>
        <p:spPr>
          <a:xfrm rot="12600000">
            <a:off x="4648498" y="2908515"/>
            <a:ext cx="620342" cy="530965"/>
          </a:xfrm>
          <a:custGeom>
            <a:avLst/>
            <a:gdLst>
              <a:gd name="connsiteX0" fmla="*/ 16400 w 906910"/>
              <a:gd name="connsiteY0" fmla="*/ 0 h 776246"/>
              <a:gd name="connsiteX1" fmla="*/ 898115 w 906910"/>
              <a:gd name="connsiteY1" fmla="*/ 718619 h 776246"/>
              <a:gd name="connsiteX2" fmla="*/ 906910 w 906910"/>
              <a:gd name="connsiteY2" fmla="*/ 776246 h 776246"/>
              <a:gd name="connsiteX3" fmla="*/ 795202 w 906910"/>
              <a:gd name="connsiteY3" fmla="*/ 708382 h 776246"/>
              <a:gd name="connsiteX4" fmla="*/ 16400 w 906910"/>
              <a:gd name="connsiteY4" fmla="*/ 511182 h 776246"/>
              <a:gd name="connsiteX5" fmla="*/ 0 w 906910"/>
              <a:gd name="connsiteY5" fmla="*/ 512217 h 776246"/>
              <a:gd name="connsiteX6" fmla="*/ 0 w 906910"/>
              <a:gd name="connsiteY6" fmla="*/ 1447 h 776246"/>
              <a:gd name="connsiteX7" fmla="*/ 16400 w 906910"/>
              <a:gd name="connsiteY7" fmla="*/ 0 h 776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6910" h="776246">
                <a:moveTo>
                  <a:pt x="16400" y="0"/>
                </a:moveTo>
                <a:cubicBezTo>
                  <a:pt x="451324" y="0"/>
                  <a:pt x="814194" y="308504"/>
                  <a:pt x="898115" y="718619"/>
                </a:cubicBezTo>
                <a:lnTo>
                  <a:pt x="906910" y="776246"/>
                </a:lnTo>
                <a:lnTo>
                  <a:pt x="795202" y="708382"/>
                </a:lnTo>
                <a:cubicBezTo>
                  <a:pt x="563693" y="582619"/>
                  <a:pt x="298389" y="511182"/>
                  <a:pt x="16400" y="511182"/>
                </a:cubicBezTo>
                <a:lnTo>
                  <a:pt x="0" y="512217"/>
                </a:lnTo>
                <a:lnTo>
                  <a:pt x="0" y="1447"/>
                </a:lnTo>
                <a:lnTo>
                  <a:pt x="16400" y="0"/>
                </a:lnTo>
                <a:close/>
              </a:path>
            </a:pathLst>
          </a:cu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itchFamily="34" charset="-122"/>
              <a:sym typeface="Arial" panose="020B0604020202020204" pitchFamily="34" charset="0"/>
            </a:endParaRPr>
          </a:p>
        </p:txBody>
      </p:sp>
      <p:sp>
        <p:nvSpPr>
          <p:cNvPr id="66" name="梯形 65"/>
          <p:cNvSpPr/>
          <p:nvPr>
            <p:custDataLst>
              <p:tags r:id="rId12"/>
            </p:custDataLst>
          </p:nvPr>
        </p:nvSpPr>
        <p:spPr>
          <a:xfrm rot="7200000">
            <a:off x="4832483" y="3268448"/>
            <a:ext cx="1145340" cy="494884"/>
          </a:xfrm>
          <a:prstGeom prst="trapezoid">
            <a:avLst>
              <a:gd name="adj" fmla="val 30266"/>
            </a:avLst>
          </a:prstGeom>
          <a:solidFill>
            <a:srgbClr val="1D6DC2"/>
          </a:solidFill>
          <a:ln>
            <a:noFill/>
          </a:ln>
        </p:spPr>
        <p:style>
          <a:lnRef idx="2">
            <a:srgbClr val="1D6DC2">
              <a:shade val="50000"/>
            </a:srgbClr>
          </a:lnRef>
          <a:fillRef idx="1">
            <a:srgbClr val="1D6DC2"/>
          </a:fillRef>
          <a:effectRef idx="0">
            <a:srgbClr val="1D6DC2"/>
          </a:effectRef>
          <a:fontRef idx="minor">
            <a:srgbClr val="FFFFFF"/>
          </a:fontRef>
        </p:style>
        <p:txBody>
          <a:bodyPr rtlCol="0" anchor="ctr"/>
          <a:p>
            <a:pPr algn="ctr">
              <a:lnSpc>
                <a:spcPct val="120000"/>
              </a:lnSpc>
            </a:pPr>
            <a:endParaRPr lang="zh-CN" altLang="en-US">
              <a:latin typeface="Arial" panose="020B0604020202020204" pitchFamily="34" charset="0"/>
              <a:ea typeface="微软雅黑" pitchFamily="34" charset="-122"/>
              <a:sym typeface="Arial" panose="020B0604020202020204" pitchFamily="34" charset="0"/>
            </a:endParaRPr>
          </a:p>
        </p:txBody>
      </p:sp>
      <p:sp>
        <p:nvSpPr>
          <p:cNvPr id="64" name="矩形 63"/>
          <p:cNvSpPr/>
          <p:nvPr>
            <p:custDataLst>
              <p:tags r:id="rId13"/>
            </p:custDataLst>
          </p:nvPr>
        </p:nvSpPr>
        <p:spPr>
          <a:xfrm rot="10800000" flipV="1">
            <a:off x="5219554" y="3329963"/>
            <a:ext cx="386788" cy="371906"/>
          </a:xfrm>
          <a:prstGeom prst="rect">
            <a:avLst/>
          </a:prstGeom>
        </p:spPr>
        <p:txBody>
          <a:bodyPr wrap="square" anchor="ctr" anchorCtr="0">
            <a:normAutofit fontScale="55000" lnSpcReduction="20000"/>
          </a:bodyPr>
          <a:p>
            <a:pPr algn="ctr" eaLnBrk="1" hangingPunct="1">
              <a:lnSpc>
                <a:spcPct val="140000"/>
              </a:lnSpc>
            </a:pPr>
            <a:r>
              <a:rPr lang="en-US" altLang="zh-CN" sz="2800" b="1" kern="0" dirty="0">
                <a:solidFill>
                  <a:srgbClr val="FFFFFF"/>
                </a:solidFill>
                <a:latin typeface="Arial" panose="020B0604020202020204" pitchFamily="34" charset="0"/>
                <a:ea typeface="微软雅黑" pitchFamily="34" charset="-122"/>
                <a:cs typeface="+mn-ea"/>
                <a:sym typeface="Arial" panose="020B0604020202020204" pitchFamily="34" charset="0"/>
              </a:rPr>
              <a:t>1</a:t>
            </a:r>
            <a:endParaRPr lang="en-US" altLang="zh-CN" sz="2800" b="1" kern="0" dirty="0">
              <a:solidFill>
                <a:srgbClr val="FFFFFF"/>
              </a:solidFill>
              <a:latin typeface="Arial" panose="020B0604020202020204" pitchFamily="34" charset="0"/>
              <a:ea typeface="微软雅黑" pitchFamily="34" charset="-122"/>
              <a:cs typeface="+mn-ea"/>
              <a:sym typeface="Arial" panose="020B0604020202020204" pitchFamily="34" charset="0"/>
            </a:endParaRPr>
          </a:p>
        </p:txBody>
      </p:sp>
      <p:sp>
        <p:nvSpPr>
          <p:cNvPr id="34" name="文本框 33"/>
          <p:cNvSpPr txBox="1"/>
          <p:nvPr>
            <p:custDataLst>
              <p:tags r:id="rId14"/>
            </p:custDataLst>
          </p:nvPr>
        </p:nvSpPr>
        <p:spPr>
          <a:xfrm>
            <a:off x="8340079" y="2876606"/>
            <a:ext cx="2972519" cy="982627"/>
          </a:xfrm>
          <a:prstGeom prst="rect">
            <a:avLst/>
          </a:prstGeom>
          <a:noFill/>
        </p:spPr>
        <p:txBody>
          <a:bodyPr wrap="square" rtlCol="0" anchor="ctr">
            <a:normAutofit/>
          </a:bodyPr>
          <a:p>
            <a:pPr>
              <a:lnSpc>
                <a:spcPct val="120000"/>
              </a:lnSpc>
            </a:pPr>
            <a:r>
              <a:rPr lang="zh-CN" altLang="en-US" sz="2400" spc="150">
                <a:solidFill>
                  <a:schemeClr val="tx1"/>
                </a:solidFill>
                <a:latin typeface="Arial" panose="020B0604020202020204" pitchFamily="34" charset="0"/>
                <a:ea typeface="微软雅黑" pitchFamily="34" charset="-122"/>
                <a:sym typeface="Arial" panose="020B0604020202020204" pitchFamily="34" charset="0"/>
              </a:rPr>
              <a:t>感官训练</a:t>
            </a:r>
            <a:endParaRPr lang="zh-CN" altLang="en-US" sz="2400" spc="150">
              <a:solidFill>
                <a:schemeClr val="tx1"/>
              </a:solidFill>
              <a:latin typeface="Arial" panose="020B0604020202020204" pitchFamily="34" charset="0"/>
              <a:ea typeface="微软雅黑" pitchFamily="34" charset="-122"/>
              <a:sym typeface="Arial" panose="020B0604020202020204" pitchFamily="34" charset="0"/>
            </a:endParaRPr>
          </a:p>
        </p:txBody>
      </p:sp>
      <p:sp>
        <p:nvSpPr>
          <p:cNvPr id="35" name="文本框 34"/>
          <p:cNvSpPr txBox="1"/>
          <p:nvPr>
            <p:custDataLst>
              <p:tags r:id="rId15"/>
            </p:custDataLst>
          </p:nvPr>
        </p:nvSpPr>
        <p:spPr>
          <a:xfrm>
            <a:off x="8257632" y="4281270"/>
            <a:ext cx="2972519" cy="982627"/>
          </a:xfrm>
          <a:prstGeom prst="rect">
            <a:avLst/>
          </a:prstGeom>
          <a:noFill/>
        </p:spPr>
        <p:txBody>
          <a:bodyPr wrap="square" rtlCol="0" anchor="ctr">
            <a:normAutofit/>
          </a:bodyPr>
          <a:p>
            <a:pPr>
              <a:lnSpc>
                <a:spcPct val="120000"/>
              </a:lnSpc>
            </a:pPr>
            <a:r>
              <a:rPr lang="zh-CN" altLang="en-US" sz="2800" spc="150">
                <a:solidFill>
                  <a:schemeClr val="tx1"/>
                </a:solidFill>
                <a:latin typeface="Arial" panose="020B0604020202020204" pitchFamily="34" charset="0"/>
                <a:ea typeface="微软雅黑" pitchFamily="34" charset="-122"/>
                <a:sym typeface="Arial" panose="020B0604020202020204" pitchFamily="34" charset="0"/>
              </a:rPr>
              <a:t>肌肉训练</a:t>
            </a:r>
            <a:endParaRPr lang="zh-CN" altLang="en-US" sz="2800" spc="150">
              <a:solidFill>
                <a:schemeClr val="tx1"/>
              </a:solidFill>
              <a:latin typeface="Arial" panose="020B0604020202020204" pitchFamily="34" charset="0"/>
              <a:ea typeface="微软雅黑" pitchFamily="34" charset="-122"/>
              <a:sym typeface="Arial" panose="020B0604020202020204" pitchFamily="34" charset="0"/>
            </a:endParaRPr>
          </a:p>
        </p:txBody>
      </p:sp>
      <p:sp>
        <p:nvSpPr>
          <p:cNvPr id="36" name="文本框 35"/>
          <p:cNvSpPr txBox="1"/>
          <p:nvPr>
            <p:custDataLst>
              <p:tags r:id="rId16"/>
            </p:custDataLst>
          </p:nvPr>
        </p:nvSpPr>
        <p:spPr>
          <a:xfrm>
            <a:off x="1489851" y="2923631"/>
            <a:ext cx="2972519" cy="982627"/>
          </a:xfrm>
          <a:prstGeom prst="rect">
            <a:avLst/>
          </a:prstGeom>
          <a:noFill/>
        </p:spPr>
        <p:txBody>
          <a:bodyPr wrap="square" rtlCol="0" anchor="ctr">
            <a:normAutofit/>
          </a:bodyPr>
          <a:p>
            <a:pPr algn="r">
              <a:lnSpc>
                <a:spcPct val="120000"/>
              </a:lnSpc>
            </a:pPr>
            <a:r>
              <a:rPr lang="zh-CN" altLang="en-US" sz="2800" spc="150">
                <a:solidFill>
                  <a:schemeClr val="tx1"/>
                </a:solidFill>
                <a:latin typeface="Arial" panose="020B0604020202020204" pitchFamily="34" charset="0"/>
                <a:ea typeface="微软雅黑" pitchFamily="34" charset="-122"/>
                <a:sym typeface="Arial" panose="020B0604020202020204" pitchFamily="34" charset="0"/>
              </a:rPr>
              <a:t>日常生活练习</a:t>
            </a:r>
            <a:endParaRPr lang="zh-CN" altLang="en-US" sz="2800" spc="150">
              <a:solidFill>
                <a:schemeClr val="tx1"/>
              </a:solidFill>
              <a:latin typeface="Arial" panose="020B0604020202020204" pitchFamily="34" charset="0"/>
              <a:ea typeface="微软雅黑" pitchFamily="34" charset="-122"/>
              <a:sym typeface="Arial" panose="020B0604020202020204" pitchFamily="34" charset="0"/>
            </a:endParaRPr>
          </a:p>
        </p:txBody>
      </p:sp>
      <p:sp>
        <p:nvSpPr>
          <p:cNvPr id="37" name="文本框 36"/>
          <p:cNvSpPr txBox="1"/>
          <p:nvPr>
            <p:custDataLst>
              <p:tags r:id="rId17"/>
            </p:custDataLst>
          </p:nvPr>
        </p:nvSpPr>
        <p:spPr>
          <a:xfrm>
            <a:off x="1489851" y="4152408"/>
            <a:ext cx="2972519" cy="982627"/>
          </a:xfrm>
          <a:prstGeom prst="rect">
            <a:avLst/>
          </a:prstGeom>
          <a:noFill/>
        </p:spPr>
        <p:txBody>
          <a:bodyPr wrap="square" rtlCol="0" anchor="ctr">
            <a:normAutofit/>
          </a:bodyPr>
          <a:p>
            <a:pPr algn="r">
              <a:lnSpc>
                <a:spcPct val="120000"/>
              </a:lnSpc>
            </a:pPr>
            <a:r>
              <a:rPr lang="zh-CN" altLang="en-US" sz="2800" spc="150">
                <a:solidFill>
                  <a:schemeClr val="tx1"/>
                </a:solidFill>
                <a:latin typeface="Arial" panose="020B0604020202020204" pitchFamily="34" charset="0"/>
                <a:ea typeface="微软雅黑" pitchFamily="34" charset="-122"/>
                <a:sym typeface="Arial" panose="020B0604020202020204" pitchFamily="34" charset="0"/>
              </a:rPr>
              <a:t>初步知识的学习</a:t>
            </a:r>
            <a:endParaRPr lang="zh-CN" altLang="en-US" sz="2800" spc="150">
              <a:solidFill>
                <a:schemeClr val="tx1"/>
              </a:solidFill>
              <a:latin typeface="Arial" panose="020B0604020202020204" pitchFamily="34" charset="0"/>
              <a:ea typeface="微软雅黑" pitchFamily="34" charset="-122"/>
              <a:sym typeface="Arial" panose="020B0604020202020204" pitchFamily="34" charset="0"/>
            </a:endParaRPr>
          </a:p>
        </p:txBody>
      </p:sp>
      <p:sp>
        <p:nvSpPr>
          <p:cNvPr id="45" name="矩形 44"/>
          <p:cNvSpPr/>
          <p:nvPr>
            <p:custDataLst>
              <p:tags r:id="rId18"/>
            </p:custDataLst>
          </p:nvPr>
        </p:nvSpPr>
        <p:spPr>
          <a:xfrm>
            <a:off x="5787957" y="3528982"/>
            <a:ext cx="1013487" cy="998049"/>
          </a:xfrm>
          <a:prstGeom prst="rect">
            <a:avLst/>
          </a:prstGeom>
        </p:spPr>
        <p:txBody>
          <a:bodyPr wrap="square" anchor="ctr" anchorCtr="0">
            <a:noAutofit/>
          </a:bodyPr>
          <a:p>
            <a:pPr algn="ctr" eaLnBrk="1" hangingPunct="1">
              <a:lnSpc>
                <a:spcPct val="120000"/>
              </a:lnSpc>
            </a:pPr>
            <a:r>
              <a:rPr lang="zh-CN" altLang="en-US" sz="2800" b="1" kern="0" spc="300">
                <a:solidFill>
                  <a:srgbClr val="000000">
                    <a:lumMod val="75000"/>
                    <a:lumOff val="25000"/>
                  </a:srgbClr>
                </a:solidFill>
                <a:latin typeface="Arial" panose="020B0604020202020204" pitchFamily="34" charset="0"/>
                <a:ea typeface="微软雅黑" pitchFamily="34" charset="-122"/>
                <a:cs typeface="+mn-ea"/>
                <a:sym typeface="Arial" panose="020B0604020202020204" pitchFamily="34" charset="0"/>
              </a:rPr>
              <a:t>教育内容</a:t>
            </a:r>
            <a:endParaRPr lang="zh-CN" altLang="en-US" sz="2800" b="1" kern="0" spc="300">
              <a:solidFill>
                <a:srgbClr val="000000">
                  <a:lumMod val="75000"/>
                  <a:lumOff val="25000"/>
                </a:srgbClr>
              </a:solidFill>
              <a:latin typeface="Arial" panose="020B0604020202020204" pitchFamily="34" charset="0"/>
              <a:ea typeface="微软雅黑" pitchFamily="34" charset="-122"/>
              <a:cs typeface="+mn-ea"/>
              <a:sym typeface="Arial" panose="020B0604020202020204" pitchFamily="34" charset="0"/>
            </a:endParaRPr>
          </a:p>
        </p:txBody>
      </p:sp>
      <p:sp>
        <p:nvSpPr>
          <p:cNvPr id="32" name="标题 1"/>
          <p:cNvSpPr>
            <a:spLocks noGrp="1"/>
          </p:cNvSpPr>
          <p:nvPr>
            <p:custDataLst>
              <p:tags r:id="rId19"/>
            </p:custDataLst>
          </p:nvPr>
        </p:nvSpPr>
        <p:spPr>
          <a:xfrm>
            <a:off x="669882" y="443230"/>
            <a:ext cx="10852237" cy="441964"/>
          </a:xfrm>
          <a:prstGeom prst="rect">
            <a:avLst/>
          </a:prstGeom>
        </p:spPr>
        <p:txBody>
          <a:bodyPr vert="horz" lIns="101600" tIns="38100" rIns="76200" bIns="38100" rtlCol="0" anchor="t" anchorCtr="0">
            <a:noAutofit/>
          </a:bodyPr>
          <a:lstStyle>
            <a:lvl1pPr algn="l" defTabSz="914400" rtl="0" eaLnBrk="1" fontAlgn="auto" latinLnBrk="0" hangingPunct="1">
              <a:lnSpc>
                <a:spcPct val="100000"/>
              </a:lnSpc>
              <a:spcBef>
                <a:spcPct val="0"/>
              </a:spcBef>
              <a:buNone/>
              <a:defRPr sz="2400" b="1" u="none" strike="noStrike" kern="1200" cap="none" spc="200" normalizeH="0" baseline="0">
                <a:solidFill>
                  <a:srgbClr val="000000"/>
                </a:solidFill>
                <a:uFillTx/>
                <a:latin typeface="Arial" panose="020B0604020202020204" pitchFamily="34" charset="0"/>
                <a:ea typeface="微软雅黑" pitchFamily="34" charset="-122"/>
                <a:cs typeface="+mn-ea"/>
              </a:defRPr>
            </a:lvl1pPr>
          </a:lstStyle>
          <a:p>
            <a:r>
              <a:rPr lang="zh-CN" altLang="en-US"/>
              <a:t>单击此处添加标题</a:t>
            </a:r>
            <a:endParaRPr lang="zh-CN" altLang="en-US"/>
          </a:p>
        </p:txBody>
      </p:sp>
    </p:spTree>
    <p:custDataLst>
      <p:tags r:id="rId20"/>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1361303" y="1280466"/>
            <a:ext cx="10266404" cy="598805"/>
          </a:xfrm>
          <a:prstGeom prst="rect">
            <a:avLst/>
          </a:prstGeom>
          <a:noFill/>
        </p:spPr>
        <p:txBody>
          <a:bodyPr wrap="square" rtlCol="0">
            <a:spAutoFit/>
          </a:bodyPr>
          <a:lstStyle/>
          <a:p>
            <a:pPr>
              <a:lnSpc>
                <a:spcPct val="150000"/>
              </a:lnSpc>
            </a:pPr>
            <a:r>
              <a:rPr lang="en-US" altLang="zh-CN" sz="2200" dirty="0">
                <a:solidFill>
                  <a:schemeClr val="accent2">
                    <a:lumMod val="75000"/>
                  </a:schemeClr>
                </a:solidFill>
                <a:latin typeface="微软雅黑" pitchFamily="34" charset="-122"/>
                <a:ea typeface="微软雅黑" pitchFamily="34" charset="-122"/>
              </a:rPr>
              <a:t>2. </a:t>
            </a:r>
            <a:r>
              <a:rPr lang="zh-CN" altLang="en-US" sz="2200" dirty="0">
                <a:solidFill>
                  <a:schemeClr val="accent2">
                    <a:lumMod val="75000"/>
                  </a:schemeClr>
                </a:solidFill>
                <a:latin typeface="微软雅黑" pitchFamily="34" charset="-122"/>
                <a:ea typeface="微软雅黑" pitchFamily="34" charset="-122"/>
              </a:rPr>
              <a:t>蒙台梭利课程模式的教育目标、内容和方法</a:t>
            </a:r>
            <a:endParaRPr lang="zh-CN" altLang="en-US" sz="2200" dirty="0">
              <a:solidFill>
                <a:schemeClr val="bg2">
                  <a:lumMod val="25000"/>
                </a:schemeClr>
              </a:solidFill>
              <a:latin typeface="微软雅黑" pitchFamily="34" charset="-122"/>
              <a:ea typeface="微软雅黑" pitchFamily="34" charset="-122"/>
            </a:endParaRPr>
          </a:p>
        </p:txBody>
      </p:sp>
      <p:sp>
        <p:nvSpPr>
          <p:cNvPr id="9" name="文本框 8"/>
          <p:cNvSpPr txBox="1"/>
          <p:nvPr/>
        </p:nvSpPr>
        <p:spPr>
          <a:xfrm>
            <a:off x="594995" y="124460"/>
            <a:ext cx="10991850" cy="583565"/>
          </a:xfrm>
          <a:prstGeom prst="rect">
            <a:avLst/>
          </a:prstGeom>
          <a:noFill/>
          <a:ln w="9525">
            <a:noFill/>
          </a:ln>
        </p:spPr>
        <p:txBody>
          <a:bodyPr wrap="square">
            <a:spAutoFit/>
          </a:bodyPr>
          <a:p>
            <a:pPr indent="0"/>
            <a:r>
              <a:rPr sz="3200" b="1">
                <a:solidFill>
                  <a:schemeClr val="bg1"/>
                </a:solidFill>
                <a:latin typeface="+mj-lt"/>
                <a:cs typeface="+mj-lt"/>
              </a:rPr>
              <a:t>二、 各种国际知名的早期教育方案、课程模式和课程架构</a:t>
            </a:r>
            <a:endParaRPr sz="3200" b="1">
              <a:solidFill>
                <a:schemeClr val="bg1"/>
              </a:solidFill>
              <a:latin typeface="+mj-lt"/>
              <a:cs typeface="+mj-lt"/>
            </a:endParaRPr>
          </a:p>
        </p:txBody>
      </p:sp>
      <p:sp>
        <p:nvSpPr>
          <p:cNvPr id="22" name="文本框 21"/>
          <p:cNvSpPr txBox="1"/>
          <p:nvPr/>
        </p:nvSpPr>
        <p:spPr>
          <a:xfrm>
            <a:off x="1079500" y="937895"/>
            <a:ext cx="9697085" cy="460375"/>
          </a:xfrm>
          <a:prstGeom prst="rect">
            <a:avLst/>
          </a:prstGeom>
          <a:noFill/>
          <a:ln w="9525">
            <a:noFill/>
          </a:ln>
        </p:spPr>
        <p:txBody>
          <a:bodyPr wrap="square">
            <a:spAutoFit/>
          </a:bodyPr>
          <a:p>
            <a:pPr indent="0"/>
            <a:r>
              <a:rPr sz="2400" b="1">
                <a:solidFill>
                  <a:schemeClr val="accent5">
                    <a:lumMod val="75000"/>
                  </a:schemeClr>
                </a:solidFill>
              </a:rPr>
              <a:t>（</a:t>
            </a:r>
            <a:r>
              <a:rPr lang="zh-CN" sz="2400" b="1">
                <a:solidFill>
                  <a:schemeClr val="accent5">
                    <a:lumMod val="75000"/>
                  </a:schemeClr>
                </a:solidFill>
              </a:rPr>
              <a:t>四</a:t>
            </a:r>
            <a:r>
              <a:rPr sz="2400" b="1">
                <a:solidFill>
                  <a:schemeClr val="accent5">
                    <a:lumMod val="75000"/>
                  </a:schemeClr>
                </a:solidFill>
              </a:rPr>
              <a:t>） </a:t>
            </a:r>
            <a:r>
              <a:rPr lang="zh-CN" sz="2400" b="1">
                <a:solidFill>
                  <a:schemeClr val="accent5">
                    <a:lumMod val="75000"/>
                  </a:schemeClr>
                </a:solidFill>
              </a:rPr>
              <a:t>蒙台梭利</a:t>
            </a:r>
            <a:r>
              <a:rPr sz="2400" b="1">
                <a:solidFill>
                  <a:schemeClr val="accent5">
                    <a:lumMod val="75000"/>
                  </a:schemeClr>
                </a:solidFill>
              </a:rPr>
              <a:t>课程</a:t>
            </a:r>
            <a:endParaRPr sz="2400" b="1">
              <a:solidFill>
                <a:schemeClr val="accent5">
                  <a:lumMod val="75000"/>
                </a:schemeClr>
              </a:solidFill>
            </a:endParaRPr>
          </a:p>
        </p:txBody>
      </p:sp>
      <p:sp>
        <p:nvSpPr>
          <p:cNvPr id="5" name="圆角矩形 4"/>
          <p:cNvSpPr/>
          <p:nvPr/>
        </p:nvSpPr>
        <p:spPr>
          <a:xfrm>
            <a:off x="410845" y="2207895"/>
            <a:ext cx="2684145" cy="421005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200">
                <a:solidFill>
                  <a:schemeClr val="tx1"/>
                </a:solidFill>
              </a:rPr>
              <a:t>日常生活练习旨在培养儿童的独立自主能力和精神，学习实际生活的技能，并促进儿童注意力、理解力、协调力、意志力的发展以及良好的生活习惯的养成。</a:t>
            </a:r>
            <a:endParaRPr lang="zh-CN" altLang="en-US" sz="2200">
              <a:solidFill>
                <a:schemeClr val="tx1"/>
              </a:solidFill>
            </a:endParaRPr>
          </a:p>
        </p:txBody>
      </p:sp>
      <p:sp>
        <p:nvSpPr>
          <p:cNvPr id="10" name="圆角矩形 9"/>
          <p:cNvSpPr/>
          <p:nvPr/>
        </p:nvSpPr>
        <p:spPr>
          <a:xfrm>
            <a:off x="3282950" y="2212975"/>
            <a:ext cx="2684145" cy="421005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200">
                <a:solidFill>
                  <a:schemeClr val="tx1"/>
                </a:solidFill>
              </a:rPr>
              <a:t>感官训练是蒙台梭利教学法的主要特点，旨在通过视、听、触、味、嗅等感官的训练，增进儿童的经验，让儿童在考察、辨别、比较和判断的过程中提高自己的能力。</a:t>
            </a:r>
            <a:endParaRPr lang="zh-CN" altLang="en-US" sz="2200">
              <a:solidFill>
                <a:schemeClr val="tx1"/>
              </a:solidFill>
            </a:endParaRPr>
          </a:p>
        </p:txBody>
      </p:sp>
      <p:sp>
        <p:nvSpPr>
          <p:cNvPr id="11" name="圆角矩形 10"/>
          <p:cNvSpPr/>
          <p:nvPr/>
        </p:nvSpPr>
        <p:spPr>
          <a:xfrm>
            <a:off x="6167755" y="2157095"/>
            <a:ext cx="2684145" cy="421005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200">
                <a:solidFill>
                  <a:schemeClr val="tx1"/>
                </a:solidFill>
              </a:rPr>
              <a:t>蒙台梭利将肌肉训练看作是有助于儿童的发育和健康，有助于儿童动作的灵活和协调，也有助于儿童意志的锻炼和合作精神的培养的活动。</a:t>
            </a:r>
            <a:endParaRPr lang="zh-CN" altLang="en-US" sz="2200">
              <a:solidFill>
                <a:schemeClr val="tx1"/>
              </a:solidFill>
            </a:endParaRPr>
          </a:p>
        </p:txBody>
      </p:sp>
      <p:sp>
        <p:nvSpPr>
          <p:cNvPr id="12" name="圆角矩形 11"/>
          <p:cNvSpPr/>
          <p:nvPr/>
        </p:nvSpPr>
        <p:spPr>
          <a:xfrm>
            <a:off x="8966200" y="1990725"/>
            <a:ext cx="2988310" cy="440563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200">
                <a:solidFill>
                  <a:schemeClr val="tx1"/>
                </a:solidFill>
              </a:rPr>
              <a:t>初步知识的学习包括蒙台梭利认为的儿童可以学会的阅读、书写和算术。在算术教学方面，除了运用感觉教育的教具外，蒙台梭利还设计了一套算术教学的教具，一起用于对儿童实施的算术教学</a:t>
            </a:r>
            <a:endParaRPr lang="zh-CN" altLang="en-US" sz="2200">
              <a:solidFill>
                <a:schemeClr val="tx1"/>
              </a:solidFill>
            </a:endParaRPr>
          </a:p>
        </p:txBody>
      </p:sp>
    </p:spTree>
    <p:custDataLst>
      <p:tags r:id="rId1"/>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1373660" y="1515244"/>
            <a:ext cx="10043983" cy="3647152"/>
          </a:xfrm>
          <a:prstGeom prst="rect">
            <a:avLst/>
          </a:prstGeom>
          <a:noFill/>
        </p:spPr>
        <p:txBody>
          <a:bodyPr wrap="square" rtlCol="0">
            <a:spAutoFit/>
          </a:bodyPr>
          <a:lstStyle/>
          <a:p>
            <a:pPr>
              <a:lnSpc>
                <a:spcPct val="150000"/>
              </a:lnSpc>
            </a:pPr>
            <a:r>
              <a:rPr lang="en-US" altLang="zh-CN" sz="2200" dirty="0">
                <a:solidFill>
                  <a:schemeClr val="accent2">
                    <a:lumMod val="75000"/>
                  </a:schemeClr>
                </a:solidFill>
                <a:latin typeface="微软雅黑" pitchFamily="34" charset="-122"/>
                <a:ea typeface="微软雅黑" pitchFamily="34" charset="-122"/>
              </a:rPr>
              <a:t>3. </a:t>
            </a:r>
            <a:r>
              <a:rPr lang="zh-CN" altLang="en-US" sz="2200" dirty="0">
                <a:solidFill>
                  <a:schemeClr val="accent2">
                    <a:lumMod val="75000"/>
                  </a:schemeClr>
                </a:solidFill>
                <a:latin typeface="微软雅黑" pitchFamily="34" charset="-122"/>
                <a:ea typeface="微软雅黑" pitchFamily="34" charset="-122"/>
              </a:rPr>
              <a:t>蒙台梭利课程中教师的作用</a:t>
            </a:r>
            <a:endParaRPr lang="en-US" altLang="zh-CN" sz="2200" dirty="0">
              <a:solidFill>
                <a:schemeClr val="accent2">
                  <a:lumMod val="75000"/>
                </a:schemeClr>
              </a:solidFill>
              <a:latin typeface="微软雅黑" pitchFamily="34" charset="-122"/>
              <a:ea typeface="微软雅黑" pitchFamily="34" charset="-122"/>
            </a:endParaRPr>
          </a:p>
          <a:p>
            <a:pPr>
              <a:lnSpc>
                <a:spcPct val="150000"/>
              </a:lnSpc>
            </a:pPr>
            <a:endParaRPr lang="en-US" altLang="zh-CN" sz="2200" dirty="0">
              <a:solidFill>
                <a:schemeClr val="bg2">
                  <a:lumMod val="25000"/>
                </a:schemeClr>
              </a:solidFill>
              <a:latin typeface="微软雅黑" pitchFamily="34" charset="-122"/>
              <a:ea typeface="微软雅黑" pitchFamily="34" charset="-122"/>
            </a:endParaRPr>
          </a:p>
          <a:p>
            <a:pPr>
              <a:lnSpc>
                <a:spcPct val="150000"/>
              </a:lnSpc>
            </a:pPr>
            <a:r>
              <a:rPr lang="zh-CN" altLang="en-US" sz="2200" dirty="0">
                <a:solidFill>
                  <a:schemeClr val="bg2">
                    <a:lumMod val="25000"/>
                  </a:schemeClr>
                </a:solidFill>
                <a:latin typeface="微软雅黑" pitchFamily="34" charset="-122"/>
                <a:ea typeface="微软雅黑" pitchFamily="34" charset="-122"/>
              </a:rPr>
              <a:t>教师扮演的角色首先是</a:t>
            </a:r>
            <a:r>
              <a:rPr lang="zh-CN" altLang="en-US" sz="2200" dirty="0">
                <a:solidFill>
                  <a:schemeClr val="accent2">
                    <a:lumMod val="75000"/>
                  </a:schemeClr>
                </a:solidFill>
                <a:latin typeface="微软雅黑" pitchFamily="34" charset="-122"/>
                <a:ea typeface="微软雅黑" pitchFamily="34" charset="-122"/>
              </a:rPr>
              <a:t>观察者</a:t>
            </a:r>
            <a:endParaRPr lang="en-US" altLang="zh-CN" sz="2200" dirty="0">
              <a:solidFill>
                <a:schemeClr val="accent2">
                  <a:lumMod val="75000"/>
                </a:schemeClr>
              </a:solidFill>
              <a:latin typeface="微软雅黑" pitchFamily="34" charset="-122"/>
              <a:ea typeface="微软雅黑" pitchFamily="34" charset="-122"/>
            </a:endParaRPr>
          </a:p>
          <a:p>
            <a:pPr>
              <a:lnSpc>
                <a:spcPct val="150000"/>
              </a:lnSpc>
            </a:pPr>
            <a:r>
              <a:rPr lang="zh-CN" altLang="en-US" sz="2200" dirty="0">
                <a:solidFill>
                  <a:schemeClr val="tx1">
                    <a:lumMod val="85000"/>
                    <a:lumOff val="15000"/>
                  </a:schemeClr>
                </a:solidFill>
                <a:latin typeface="微软雅黑" pitchFamily="34" charset="-122"/>
                <a:ea typeface="微软雅黑" pitchFamily="34" charset="-122"/>
              </a:rPr>
              <a:t>蒙台梭利把教师称作为“指导员”，她说，应用她的方法，教师教得少而观察得多；教师的作用在于引导儿童的心理活动和他们的身体发展。</a:t>
            </a:r>
            <a:endParaRPr lang="en-US" altLang="zh-CN" sz="2200" dirty="0">
              <a:solidFill>
                <a:schemeClr val="tx1">
                  <a:lumMod val="85000"/>
                  <a:lumOff val="15000"/>
                </a:schemeClr>
              </a:solidFill>
              <a:latin typeface="微软雅黑" pitchFamily="34" charset="-122"/>
              <a:ea typeface="微软雅黑" pitchFamily="34" charset="-122"/>
            </a:endParaRPr>
          </a:p>
          <a:p>
            <a:pPr>
              <a:lnSpc>
                <a:spcPct val="150000"/>
              </a:lnSpc>
            </a:pPr>
            <a:endParaRPr lang="en-US" altLang="zh-CN" sz="22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2200" dirty="0">
                <a:solidFill>
                  <a:schemeClr val="tx1">
                    <a:lumMod val="85000"/>
                    <a:lumOff val="15000"/>
                  </a:schemeClr>
                </a:solidFill>
                <a:latin typeface="微软雅黑" pitchFamily="34" charset="-122"/>
                <a:ea typeface="微软雅黑" pitchFamily="34" charset="-122"/>
              </a:rPr>
              <a:t>教师的作用还体现在为儿童提供</a:t>
            </a:r>
            <a:r>
              <a:rPr lang="zh-CN" altLang="en-US" sz="2200" dirty="0">
                <a:solidFill>
                  <a:schemeClr val="accent2">
                    <a:lumMod val="75000"/>
                  </a:schemeClr>
                </a:solidFill>
                <a:latin typeface="微软雅黑" pitchFamily="34" charset="-122"/>
                <a:ea typeface="微软雅黑" pitchFamily="34" charset="-122"/>
              </a:rPr>
              <a:t>榜样</a:t>
            </a:r>
            <a:endParaRPr lang="zh-CN" altLang="en-US" sz="2200" dirty="0">
              <a:solidFill>
                <a:schemeClr val="accent2">
                  <a:lumMod val="75000"/>
                </a:schemeClr>
              </a:solidFill>
              <a:latin typeface="微软雅黑" pitchFamily="34" charset="-122"/>
              <a:ea typeface="微软雅黑" pitchFamily="34" charset="-122"/>
            </a:endParaRPr>
          </a:p>
        </p:txBody>
      </p:sp>
      <p:sp>
        <p:nvSpPr>
          <p:cNvPr id="9" name="文本框 8"/>
          <p:cNvSpPr txBox="1"/>
          <p:nvPr/>
        </p:nvSpPr>
        <p:spPr>
          <a:xfrm>
            <a:off x="594995" y="124460"/>
            <a:ext cx="10991850" cy="583565"/>
          </a:xfrm>
          <a:prstGeom prst="rect">
            <a:avLst/>
          </a:prstGeom>
          <a:noFill/>
          <a:ln w="9525">
            <a:noFill/>
          </a:ln>
        </p:spPr>
        <p:txBody>
          <a:bodyPr wrap="square">
            <a:spAutoFit/>
          </a:bodyPr>
          <a:p>
            <a:pPr indent="0"/>
            <a:r>
              <a:rPr sz="3200" b="1">
                <a:solidFill>
                  <a:schemeClr val="bg1"/>
                </a:solidFill>
                <a:latin typeface="+mj-lt"/>
                <a:cs typeface="+mj-lt"/>
              </a:rPr>
              <a:t>二、 各种国际知名的早期教育方案、课程模式和课程架构</a:t>
            </a:r>
            <a:endParaRPr sz="3200" b="1">
              <a:solidFill>
                <a:schemeClr val="bg1"/>
              </a:solidFill>
              <a:latin typeface="+mj-lt"/>
              <a:cs typeface="+mj-lt"/>
            </a:endParaRPr>
          </a:p>
        </p:txBody>
      </p:sp>
      <p:sp>
        <p:nvSpPr>
          <p:cNvPr id="22" name="文本框 21"/>
          <p:cNvSpPr txBox="1"/>
          <p:nvPr/>
        </p:nvSpPr>
        <p:spPr>
          <a:xfrm>
            <a:off x="1079500" y="937895"/>
            <a:ext cx="9697085" cy="460375"/>
          </a:xfrm>
          <a:prstGeom prst="rect">
            <a:avLst/>
          </a:prstGeom>
          <a:noFill/>
          <a:ln w="9525">
            <a:noFill/>
          </a:ln>
        </p:spPr>
        <p:txBody>
          <a:bodyPr wrap="square">
            <a:spAutoFit/>
          </a:bodyPr>
          <a:p>
            <a:pPr indent="0"/>
            <a:r>
              <a:rPr sz="2400" b="1">
                <a:solidFill>
                  <a:schemeClr val="accent5">
                    <a:lumMod val="75000"/>
                  </a:schemeClr>
                </a:solidFill>
              </a:rPr>
              <a:t>（</a:t>
            </a:r>
            <a:r>
              <a:rPr lang="zh-CN" sz="2400" b="1">
                <a:solidFill>
                  <a:schemeClr val="accent5">
                    <a:lumMod val="75000"/>
                  </a:schemeClr>
                </a:solidFill>
              </a:rPr>
              <a:t>四</a:t>
            </a:r>
            <a:r>
              <a:rPr sz="2400" b="1">
                <a:solidFill>
                  <a:schemeClr val="accent5">
                    <a:lumMod val="75000"/>
                  </a:schemeClr>
                </a:solidFill>
              </a:rPr>
              <a:t>） </a:t>
            </a:r>
            <a:r>
              <a:rPr lang="zh-CN" sz="2400" b="1">
                <a:solidFill>
                  <a:schemeClr val="accent5">
                    <a:lumMod val="75000"/>
                  </a:schemeClr>
                </a:solidFill>
              </a:rPr>
              <a:t>蒙台梭利</a:t>
            </a:r>
            <a:r>
              <a:rPr sz="2400" b="1">
                <a:solidFill>
                  <a:schemeClr val="accent5">
                    <a:lumMod val="75000"/>
                  </a:schemeClr>
                </a:solidFill>
              </a:rPr>
              <a:t>课程</a:t>
            </a:r>
            <a:endParaRPr sz="2400" b="1">
              <a:solidFill>
                <a:schemeClr val="accent5">
                  <a:lumMod val="75000"/>
                </a:schemeClr>
              </a:solidFill>
            </a:endParaRPr>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userDrawn="1"/>
        </p:nvSpPr>
        <p:spPr>
          <a:xfrm>
            <a:off x="-635" y="6581775"/>
            <a:ext cx="12251055" cy="309245"/>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1091565" y="974725"/>
            <a:ext cx="8464550" cy="460375"/>
          </a:xfrm>
          <a:prstGeom prst="rect">
            <a:avLst/>
          </a:prstGeom>
          <a:noFill/>
          <a:ln w="9525">
            <a:noFill/>
          </a:ln>
        </p:spPr>
        <p:txBody>
          <a:bodyPr wrap="square">
            <a:spAutoFit/>
          </a:bodyPr>
          <a:p>
            <a:pPr indent="0"/>
            <a:r>
              <a:rPr lang="zh-CN" sz="2400" b="1">
                <a:solidFill>
                  <a:schemeClr val="accent5">
                    <a:lumMod val="75000"/>
                  </a:schemeClr>
                </a:solidFill>
                <a:cs typeface="宋体" charset="0"/>
              </a:rPr>
              <a:t>（一）</a:t>
            </a:r>
            <a:r>
              <a:rPr lang="en-US" sz="2400" b="1">
                <a:solidFill>
                  <a:schemeClr val="accent5">
                    <a:lumMod val="75000"/>
                  </a:schemeClr>
                </a:solidFill>
                <a:latin typeface="宋体" charset="0"/>
                <a:cs typeface="Times New Roman" panose="02020603050405020304" pitchFamily="18" charset="0"/>
              </a:rPr>
              <a:t> </a:t>
            </a:r>
            <a:r>
              <a:rPr lang="zh-CN" sz="2400" b="1">
                <a:solidFill>
                  <a:schemeClr val="accent5">
                    <a:lumMod val="75000"/>
                  </a:schemeClr>
                </a:solidFill>
                <a:cs typeface="宋体" charset="0"/>
              </a:rPr>
              <a:t>联合国教育、科学及文化组织对学前教育政策的关注</a:t>
            </a:r>
            <a:endParaRPr lang="zh-CN" altLang="en-US" sz="2400" b="1">
              <a:solidFill>
                <a:schemeClr val="accent5">
                  <a:lumMod val="75000"/>
                </a:schemeClr>
              </a:solidFill>
              <a:cs typeface="宋体" charset="0"/>
            </a:endParaRPr>
          </a:p>
        </p:txBody>
      </p:sp>
      <p:sp>
        <p:nvSpPr>
          <p:cNvPr id="100" name="文本框 99"/>
          <p:cNvSpPr txBox="1"/>
          <p:nvPr/>
        </p:nvSpPr>
        <p:spPr>
          <a:xfrm>
            <a:off x="594995" y="124460"/>
            <a:ext cx="10991850" cy="583565"/>
          </a:xfrm>
          <a:prstGeom prst="rect">
            <a:avLst/>
          </a:prstGeom>
          <a:noFill/>
          <a:ln w="9525">
            <a:noFill/>
          </a:ln>
        </p:spPr>
        <p:txBody>
          <a:bodyPr wrap="square">
            <a:spAutoFit/>
          </a:bodyPr>
          <a:p>
            <a:pPr indent="0"/>
            <a:r>
              <a:rPr sz="3200" b="1">
                <a:solidFill>
                  <a:schemeClr val="accent5">
                    <a:lumMod val="50000"/>
                  </a:schemeClr>
                </a:solidFill>
                <a:latin typeface="+mj-lt"/>
                <a:cs typeface="+mj-lt"/>
              </a:rPr>
              <a:t>一、 国际权威组织对包括学前教育课程在内的政策的关注    </a:t>
            </a:r>
            <a:endParaRPr sz="3200" b="1">
              <a:solidFill>
                <a:schemeClr val="accent5">
                  <a:lumMod val="50000"/>
                </a:schemeClr>
              </a:solidFill>
              <a:latin typeface="+mj-lt"/>
              <a:cs typeface="+mj-lt"/>
            </a:endParaRPr>
          </a:p>
        </p:txBody>
      </p:sp>
      <p:sp>
        <p:nvSpPr>
          <p:cNvPr id="3" name="文本框 2"/>
          <p:cNvSpPr txBox="1"/>
          <p:nvPr/>
        </p:nvSpPr>
        <p:spPr>
          <a:xfrm>
            <a:off x="1129665" y="1659255"/>
            <a:ext cx="9434195" cy="1614805"/>
          </a:xfrm>
          <a:prstGeom prst="rect">
            <a:avLst/>
          </a:prstGeom>
          <a:noFill/>
          <a:ln w="9525">
            <a:noFill/>
          </a:ln>
        </p:spPr>
        <p:txBody>
          <a:bodyPr wrap="square">
            <a:spAutoFit/>
          </a:bodyPr>
          <a:p>
            <a:pPr indent="0" fontAlgn="auto">
              <a:lnSpc>
                <a:spcPct val="150000"/>
              </a:lnSpc>
            </a:pPr>
            <a:r>
              <a:rPr lang="en-US" altLang="zh-CN" sz="2200" b="0">
                <a:solidFill>
                  <a:schemeClr val="accent5">
                    <a:lumMod val="50000"/>
                  </a:schemeClr>
                </a:solidFill>
                <a:cs typeface="宋体" charset="0"/>
              </a:rPr>
              <a:t>1990</a:t>
            </a:r>
            <a:r>
              <a:rPr lang="zh-CN" altLang="en-US" sz="2200" b="0">
                <a:solidFill>
                  <a:schemeClr val="accent5">
                    <a:lumMod val="50000"/>
                  </a:schemeClr>
                </a:solidFill>
                <a:cs typeface="宋体" charset="0"/>
              </a:rPr>
              <a:t>年，</a:t>
            </a:r>
            <a:r>
              <a:rPr lang="zh-CN" sz="2200" b="0">
                <a:solidFill>
                  <a:schemeClr val="accent5">
                    <a:lumMod val="50000"/>
                  </a:schemeClr>
                </a:solidFill>
                <a:cs typeface="宋体" charset="0"/>
              </a:rPr>
              <a:t>《世界全民教育宣言：</a:t>
            </a:r>
            <a:r>
              <a:rPr lang="en-US" sz="2200" b="0">
                <a:solidFill>
                  <a:schemeClr val="accent5">
                    <a:lumMod val="50000"/>
                  </a:schemeClr>
                </a:solidFill>
                <a:latin typeface="宋体" charset="0"/>
                <a:cs typeface="宋体" charset="0"/>
              </a:rPr>
              <a:t> </a:t>
            </a:r>
            <a:r>
              <a:rPr lang="zh-CN" sz="2200" b="0">
                <a:solidFill>
                  <a:schemeClr val="accent5">
                    <a:lumMod val="50000"/>
                  </a:schemeClr>
                </a:solidFill>
                <a:cs typeface="宋体" charset="0"/>
              </a:rPr>
              <a:t>满足基本学习需要》，指出了“</a:t>
            </a:r>
            <a:r>
              <a:rPr lang="zh-CN" sz="2200" b="0">
                <a:solidFill>
                  <a:schemeClr val="accent2">
                    <a:lumMod val="75000"/>
                  </a:schemeClr>
                </a:solidFill>
                <a:cs typeface="宋体" charset="0"/>
              </a:rPr>
              <a:t>出生即为学习之始</a:t>
            </a:r>
            <a:r>
              <a:rPr lang="zh-CN" sz="2200" b="0">
                <a:solidFill>
                  <a:schemeClr val="accent5">
                    <a:lumMod val="50000"/>
                  </a:schemeClr>
                </a:solidFill>
                <a:cs typeface="宋体" charset="0"/>
              </a:rPr>
              <a:t>，这就要求为早期的幼儿提供看护和初始教育，而这一切可以通过家庭、社区或机构作出适当的安排”。</a:t>
            </a:r>
            <a:endParaRPr lang="zh-CN" sz="2200" b="0">
              <a:solidFill>
                <a:schemeClr val="accent5">
                  <a:lumMod val="50000"/>
                </a:schemeClr>
              </a:solidFill>
              <a:cs typeface="宋体" charset="0"/>
            </a:endParaRPr>
          </a:p>
        </p:txBody>
      </p:sp>
      <p:sp>
        <p:nvSpPr>
          <p:cNvPr id="4" name="文本框 3"/>
          <p:cNvSpPr txBox="1"/>
          <p:nvPr/>
        </p:nvSpPr>
        <p:spPr>
          <a:xfrm>
            <a:off x="1179830" y="3423920"/>
            <a:ext cx="9410065" cy="1614805"/>
          </a:xfrm>
          <a:prstGeom prst="rect">
            <a:avLst/>
          </a:prstGeom>
          <a:noFill/>
          <a:ln w="9525">
            <a:noFill/>
          </a:ln>
        </p:spPr>
        <p:txBody>
          <a:bodyPr wrap="square">
            <a:spAutoFit/>
          </a:bodyPr>
          <a:p>
            <a:pPr marL="0" indent="0" algn="l" fontAlgn="auto">
              <a:lnSpc>
                <a:spcPct val="150000"/>
              </a:lnSpc>
            </a:pPr>
            <a:r>
              <a:rPr lang="en-US" sz="2200" b="0">
                <a:solidFill>
                  <a:schemeClr val="tx1"/>
                </a:solidFill>
                <a:latin typeface="宋体" charset="0"/>
                <a:cs typeface="宋体" charset="0"/>
              </a:rPr>
              <a:t> </a:t>
            </a:r>
            <a:r>
              <a:rPr lang="en-US" sz="2200" b="0">
                <a:solidFill>
                  <a:schemeClr val="tx1"/>
                </a:solidFill>
                <a:latin typeface="Calibri" charset="0"/>
                <a:cs typeface="宋体" charset="0"/>
              </a:rPr>
              <a:t>1993</a:t>
            </a:r>
            <a:r>
              <a:rPr lang="zh-CN" sz="2200" b="0">
                <a:solidFill>
                  <a:schemeClr val="tx1"/>
                </a:solidFill>
                <a:cs typeface="宋体" charset="0"/>
              </a:rPr>
              <a:t>年，《德里宣言》提出了对于教育相对不发达的国家来说，</a:t>
            </a:r>
            <a:r>
              <a:rPr lang="zh-CN" sz="2200" b="0">
                <a:solidFill>
                  <a:schemeClr val="accent2">
                    <a:lumMod val="75000"/>
                  </a:schemeClr>
                </a:solidFill>
                <a:cs typeface="宋体" charset="0"/>
              </a:rPr>
              <a:t>“应对幼儿教育加以相对优先的考虑”</a:t>
            </a:r>
            <a:r>
              <a:rPr lang="zh-CN" sz="2200" b="0">
                <a:solidFill>
                  <a:schemeClr val="tx1"/>
                </a:solidFill>
                <a:cs typeface="宋体" charset="0"/>
              </a:rPr>
              <a:t>，尤其是针对贫困儿童、处境不利儿童和残疾儿童。</a:t>
            </a:r>
            <a:endParaRPr lang="zh-CN" altLang="en-US" sz="2200" b="0">
              <a:solidFill>
                <a:schemeClr val="tx1"/>
              </a:solidFill>
              <a:cs typeface="宋体" charset="0"/>
            </a:endParaRPr>
          </a:p>
        </p:txBody>
      </p:sp>
    </p:spTree>
    <p:custDataLst>
      <p:tags r:id="rId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1324182" y="2363209"/>
            <a:ext cx="9648568" cy="2630170"/>
          </a:xfrm>
          <a:prstGeom prst="rect">
            <a:avLst/>
          </a:prstGeom>
          <a:noFill/>
        </p:spPr>
        <p:txBody>
          <a:bodyPr wrap="square" rtlCol="0">
            <a:spAutoFit/>
          </a:bodyPr>
          <a:lstStyle/>
          <a:p>
            <a:pPr indent="561340">
              <a:lnSpc>
                <a:spcPct val="150000"/>
              </a:lnSpc>
            </a:pPr>
            <a:r>
              <a:rPr lang="zh-CN" altLang="en-US" sz="2200" dirty="0">
                <a:solidFill>
                  <a:schemeClr val="tx1">
                    <a:lumMod val="85000"/>
                    <a:lumOff val="15000"/>
                  </a:schemeClr>
                </a:solidFill>
                <a:latin typeface="微软雅黑" pitchFamily="34" charset="-122"/>
                <a:ea typeface="微软雅黑" pitchFamily="34" charset="-122"/>
              </a:rPr>
              <a:t>蒙台梭利的教育体系决定了蒙台梭利教学法带有相当程度的机械的和形式化的色彩，该课程模式中教师的作用是比较被动的和消极的，这不利于发挥教师的主导作用。</a:t>
            </a:r>
            <a:endParaRPr lang="zh-CN" altLang="en-US" sz="2200" dirty="0">
              <a:solidFill>
                <a:schemeClr val="tx1">
                  <a:lumMod val="85000"/>
                  <a:lumOff val="15000"/>
                </a:schemeClr>
              </a:solidFill>
              <a:latin typeface="微软雅黑" pitchFamily="34" charset="-122"/>
              <a:ea typeface="微软雅黑" pitchFamily="34" charset="-122"/>
            </a:endParaRPr>
          </a:p>
          <a:p>
            <a:pPr indent="561340">
              <a:lnSpc>
                <a:spcPct val="150000"/>
              </a:lnSpc>
            </a:pPr>
            <a:endParaRPr lang="en-US" altLang="zh-CN" sz="2200" dirty="0">
              <a:solidFill>
                <a:schemeClr val="tx1">
                  <a:lumMod val="85000"/>
                  <a:lumOff val="15000"/>
                </a:schemeClr>
              </a:solidFill>
              <a:latin typeface="微软雅黑" pitchFamily="34" charset="-122"/>
              <a:ea typeface="微软雅黑" pitchFamily="34" charset="-122"/>
            </a:endParaRPr>
          </a:p>
          <a:p>
            <a:pPr indent="561340">
              <a:lnSpc>
                <a:spcPct val="150000"/>
              </a:lnSpc>
            </a:pPr>
            <a:r>
              <a:rPr lang="zh-CN" altLang="en-US" sz="2200" dirty="0">
                <a:solidFill>
                  <a:schemeClr val="tx1">
                    <a:lumMod val="85000"/>
                    <a:lumOff val="15000"/>
                  </a:schemeClr>
                </a:solidFill>
                <a:latin typeface="微软雅黑" pitchFamily="34" charset="-122"/>
                <a:ea typeface="微软雅黑" pitchFamily="34" charset="-122"/>
              </a:rPr>
              <a:t>该课程模式偏重智力训练而忽视情感陶冶和社会化过程。</a:t>
            </a:r>
            <a:endParaRPr lang="zh-CN" altLang="en-US" sz="2200" dirty="0">
              <a:solidFill>
                <a:schemeClr val="tx1">
                  <a:lumMod val="85000"/>
                  <a:lumOff val="15000"/>
                </a:schemeClr>
              </a:solidFill>
              <a:latin typeface="微软雅黑" pitchFamily="34" charset="-122"/>
              <a:ea typeface="微软雅黑" pitchFamily="34" charset="-122"/>
            </a:endParaRPr>
          </a:p>
        </p:txBody>
      </p:sp>
      <p:sp>
        <p:nvSpPr>
          <p:cNvPr id="9" name="文本框 8"/>
          <p:cNvSpPr txBox="1"/>
          <p:nvPr/>
        </p:nvSpPr>
        <p:spPr>
          <a:xfrm>
            <a:off x="594995" y="124460"/>
            <a:ext cx="10991850" cy="583565"/>
          </a:xfrm>
          <a:prstGeom prst="rect">
            <a:avLst/>
          </a:prstGeom>
          <a:noFill/>
          <a:ln w="9525">
            <a:noFill/>
          </a:ln>
        </p:spPr>
        <p:txBody>
          <a:bodyPr wrap="square">
            <a:spAutoFit/>
          </a:bodyPr>
          <a:p>
            <a:pPr indent="0"/>
            <a:r>
              <a:rPr sz="3200" b="1">
                <a:solidFill>
                  <a:schemeClr val="bg1"/>
                </a:solidFill>
                <a:latin typeface="+mj-lt"/>
                <a:cs typeface="+mj-lt"/>
              </a:rPr>
              <a:t>二、 各种国际知名的早期教育方案、课程模式和课程架构</a:t>
            </a:r>
            <a:endParaRPr sz="3200" b="1">
              <a:solidFill>
                <a:schemeClr val="bg1"/>
              </a:solidFill>
              <a:latin typeface="+mj-lt"/>
              <a:cs typeface="+mj-lt"/>
            </a:endParaRPr>
          </a:p>
        </p:txBody>
      </p:sp>
      <p:sp>
        <p:nvSpPr>
          <p:cNvPr id="22" name="文本框 21"/>
          <p:cNvSpPr txBox="1"/>
          <p:nvPr/>
        </p:nvSpPr>
        <p:spPr>
          <a:xfrm>
            <a:off x="1079500" y="937895"/>
            <a:ext cx="9697085" cy="460375"/>
          </a:xfrm>
          <a:prstGeom prst="rect">
            <a:avLst/>
          </a:prstGeom>
          <a:noFill/>
          <a:ln w="9525">
            <a:noFill/>
          </a:ln>
        </p:spPr>
        <p:txBody>
          <a:bodyPr wrap="square">
            <a:spAutoFit/>
          </a:bodyPr>
          <a:p>
            <a:pPr indent="0"/>
            <a:r>
              <a:rPr sz="2400" b="1">
                <a:solidFill>
                  <a:schemeClr val="accent5">
                    <a:lumMod val="75000"/>
                  </a:schemeClr>
                </a:solidFill>
              </a:rPr>
              <a:t>（</a:t>
            </a:r>
            <a:r>
              <a:rPr lang="zh-CN" sz="2400" b="1">
                <a:solidFill>
                  <a:schemeClr val="accent5">
                    <a:lumMod val="75000"/>
                  </a:schemeClr>
                </a:solidFill>
              </a:rPr>
              <a:t>四</a:t>
            </a:r>
            <a:r>
              <a:rPr sz="2400" b="1">
                <a:solidFill>
                  <a:schemeClr val="accent5">
                    <a:lumMod val="75000"/>
                  </a:schemeClr>
                </a:solidFill>
              </a:rPr>
              <a:t>） </a:t>
            </a:r>
            <a:r>
              <a:rPr lang="zh-CN" sz="2400" b="1">
                <a:solidFill>
                  <a:schemeClr val="accent5">
                    <a:lumMod val="75000"/>
                  </a:schemeClr>
                </a:solidFill>
              </a:rPr>
              <a:t>蒙台梭利</a:t>
            </a:r>
            <a:r>
              <a:rPr sz="2400" b="1">
                <a:solidFill>
                  <a:schemeClr val="accent5">
                    <a:lumMod val="75000"/>
                  </a:schemeClr>
                </a:solidFill>
              </a:rPr>
              <a:t>课程</a:t>
            </a:r>
            <a:endParaRPr sz="2400" b="1">
              <a:solidFill>
                <a:schemeClr val="accent5">
                  <a:lumMod val="75000"/>
                </a:schemeClr>
              </a:solidFill>
            </a:endParaRPr>
          </a:p>
        </p:txBody>
      </p:sp>
      <p:sp>
        <p:nvSpPr>
          <p:cNvPr id="4" name="文本框 3"/>
          <p:cNvSpPr txBox="1"/>
          <p:nvPr/>
        </p:nvSpPr>
        <p:spPr>
          <a:xfrm>
            <a:off x="1735455" y="1601470"/>
            <a:ext cx="4178935" cy="645160"/>
          </a:xfrm>
          <a:prstGeom prst="rect">
            <a:avLst/>
          </a:prstGeom>
          <a:noFill/>
        </p:spPr>
        <p:txBody>
          <a:bodyPr wrap="none" rtlCol="0" anchor="t">
            <a:spAutoFit/>
          </a:bodyPr>
          <a:p>
            <a:pPr>
              <a:lnSpc>
                <a:spcPct val="150000"/>
              </a:lnSpc>
            </a:pPr>
            <a:r>
              <a:rPr lang="en-US" altLang="zh-CN" sz="2400" dirty="0">
                <a:solidFill>
                  <a:schemeClr val="accent2">
                    <a:lumMod val="75000"/>
                  </a:schemeClr>
                </a:solidFill>
                <a:latin typeface="微软雅黑" pitchFamily="34" charset="-122"/>
                <a:ea typeface="微软雅黑" pitchFamily="34" charset="-122"/>
                <a:sym typeface="+mn-ea"/>
              </a:rPr>
              <a:t>4. </a:t>
            </a:r>
            <a:r>
              <a:rPr lang="zh-CN" altLang="en-US" sz="2400" dirty="0">
                <a:solidFill>
                  <a:schemeClr val="accent2">
                    <a:lumMod val="75000"/>
                  </a:schemeClr>
                </a:solidFill>
                <a:latin typeface="微软雅黑" pitchFamily="34" charset="-122"/>
                <a:ea typeface="微软雅黑" pitchFamily="34" charset="-122"/>
                <a:sym typeface="+mn-ea"/>
              </a:rPr>
              <a:t>对蒙台梭利课程模式的评价</a:t>
            </a:r>
            <a:endParaRPr lang="zh-CN" altLang="en-US" sz="2400" dirty="0">
              <a:solidFill>
                <a:schemeClr val="accent2">
                  <a:lumMod val="75000"/>
                </a:schemeClr>
              </a:solidFill>
              <a:latin typeface="微软雅黑" pitchFamily="34" charset="-122"/>
              <a:ea typeface="微软雅黑" pitchFamily="34" charset="-122"/>
              <a:sym typeface="+mn-ea"/>
            </a:endParaRPr>
          </a:p>
        </p:txBody>
      </p:sp>
    </p:spTree>
    <p:custDataLst>
      <p:tags r:id="rId1"/>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1129236" y="3607809"/>
            <a:ext cx="10043983" cy="1614805"/>
          </a:xfrm>
          <a:prstGeom prst="rect">
            <a:avLst/>
          </a:prstGeom>
          <a:noFill/>
        </p:spPr>
        <p:txBody>
          <a:bodyPr wrap="square" rtlCol="0">
            <a:spAutoFit/>
          </a:bodyPr>
          <a:lstStyle/>
          <a:p>
            <a:pPr marL="457200" indent="-457200">
              <a:lnSpc>
                <a:spcPct val="150000"/>
              </a:lnSpc>
              <a:buAutoNum type="arabicPeriod"/>
            </a:pPr>
            <a:r>
              <a:rPr lang="zh-CN" altLang="en-US" sz="2200" dirty="0">
                <a:solidFill>
                  <a:schemeClr val="accent2">
                    <a:lumMod val="75000"/>
                  </a:schemeClr>
                </a:solidFill>
                <a:latin typeface="微软雅黑" pitchFamily="34" charset="-122"/>
                <a:ea typeface="微软雅黑" pitchFamily="34" charset="-122"/>
              </a:rPr>
              <a:t>直接教学模式的理论基础</a:t>
            </a:r>
            <a:endParaRPr lang="en-US" altLang="zh-CN" sz="2200" dirty="0">
              <a:solidFill>
                <a:schemeClr val="accent2">
                  <a:lumMod val="75000"/>
                </a:schemeClr>
              </a:solidFill>
              <a:latin typeface="微软雅黑" pitchFamily="34" charset="-122"/>
              <a:ea typeface="微软雅黑" pitchFamily="34" charset="-122"/>
            </a:endParaRPr>
          </a:p>
          <a:p>
            <a:pPr>
              <a:lnSpc>
                <a:spcPct val="150000"/>
              </a:lnSpc>
            </a:pPr>
            <a:endParaRPr lang="zh-CN" altLang="en-US" sz="22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2200" dirty="0">
                <a:solidFill>
                  <a:schemeClr val="tx1">
                    <a:lumMod val="85000"/>
                    <a:lumOff val="15000"/>
                  </a:schemeClr>
                </a:solidFill>
                <a:latin typeface="微软雅黑" pitchFamily="34" charset="-122"/>
                <a:ea typeface="微软雅黑" pitchFamily="34" charset="-122"/>
              </a:rPr>
              <a:t>直接教学模式主要是建立在斯金纳的操作性条件反射的理论基础上的。</a:t>
            </a:r>
            <a:endParaRPr lang="zh-CN" altLang="en-US" sz="2200" dirty="0">
              <a:solidFill>
                <a:schemeClr val="tx1">
                  <a:lumMod val="85000"/>
                  <a:lumOff val="15000"/>
                </a:schemeClr>
              </a:solidFill>
              <a:latin typeface="微软雅黑" pitchFamily="34" charset="-122"/>
              <a:ea typeface="微软雅黑" pitchFamily="34" charset="-122"/>
            </a:endParaRPr>
          </a:p>
        </p:txBody>
      </p:sp>
      <p:sp>
        <p:nvSpPr>
          <p:cNvPr id="9" name="文本框 8"/>
          <p:cNvSpPr txBox="1"/>
          <p:nvPr/>
        </p:nvSpPr>
        <p:spPr>
          <a:xfrm>
            <a:off x="594995" y="124460"/>
            <a:ext cx="10991850" cy="583565"/>
          </a:xfrm>
          <a:prstGeom prst="rect">
            <a:avLst/>
          </a:prstGeom>
          <a:noFill/>
          <a:ln w="9525">
            <a:noFill/>
          </a:ln>
        </p:spPr>
        <p:txBody>
          <a:bodyPr wrap="square">
            <a:spAutoFit/>
          </a:bodyPr>
          <a:p>
            <a:pPr indent="0"/>
            <a:r>
              <a:rPr sz="3200" b="1">
                <a:solidFill>
                  <a:schemeClr val="bg1"/>
                </a:solidFill>
                <a:latin typeface="+mj-lt"/>
                <a:cs typeface="+mj-lt"/>
              </a:rPr>
              <a:t>二、 各种国际知名的早期教育方案、课程模式和课程架构</a:t>
            </a:r>
            <a:endParaRPr sz="3200" b="1">
              <a:solidFill>
                <a:schemeClr val="bg1"/>
              </a:solidFill>
              <a:latin typeface="+mj-lt"/>
              <a:cs typeface="+mj-lt"/>
            </a:endParaRPr>
          </a:p>
        </p:txBody>
      </p:sp>
      <p:sp>
        <p:nvSpPr>
          <p:cNvPr id="22" name="文本框 21"/>
          <p:cNvSpPr txBox="1"/>
          <p:nvPr/>
        </p:nvSpPr>
        <p:spPr>
          <a:xfrm>
            <a:off x="1079500" y="937895"/>
            <a:ext cx="9697085" cy="460375"/>
          </a:xfrm>
          <a:prstGeom prst="rect">
            <a:avLst/>
          </a:prstGeom>
          <a:noFill/>
          <a:ln w="9525">
            <a:noFill/>
          </a:ln>
        </p:spPr>
        <p:txBody>
          <a:bodyPr wrap="square">
            <a:spAutoFit/>
          </a:bodyPr>
          <a:p>
            <a:pPr indent="0"/>
            <a:r>
              <a:rPr sz="2400" b="1">
                <a:solidFill>
                  <a:schemeClr val="accent5">
                    <a:lumMod val="75000"/>
                  </a:schemeClr>
                </a:solidFill>
              </a:rPr>
              <a:t>（</a:t>
            </a:r>
            <a:r>
              <a:rPr lang="zh-CN" sz="2400" b="1">
                <a:solidFill>
                  <a:schemeClr val="accent5">
                    <a:lumMod val="75000"/>
                  </a:schemeClr>
                </a:solidFill>
              </a:rPr>
              <a:t>五</a:t>
            </a:r>
            <a:r>
              <a:rPr sz="2400" b="1">
                <a:solidFill>
                  <a:schemeClr val="accent5">
                    <a:lumMod val="75000"/>
                  </a:schemeClr>
                </a:solidFill>
              </a:rPr>
              <a:t>）直接教学课程模式</a:t>
            </a:r>
            <a:endParaRPr sz="2400" b="1">
              <a:solidFill>
                <a:schemeClr val="accent5">
                  <a:lumMod val="75000"/>
                </a:schemeClr>
              </a:solidFill>
            </a:endParaRPr>
          </a:p>
        </p:txBody>
      </p:sp>
      <p:sp>
        <p:nvSpPr>
          <p:cNvPr id="100" name="文本框 99"/>
          <p:cNvSpPr txBox="1"/>
          <p:nvPr/>
        </p:nvSpPr>
        <p:spPr>
          <a:xfrm>
            <a:off x="1067435" y="1688465"/>
            <a:ext cx="10081895" cy="1476375"/>
          </a:xfrm>
          <a:prstGeom prst="rect">
            <a:avLst/>
          </a:prstGeom>
          <a:noFill/>
          <a:ln w="9525">
            <a:noFill/>
          </a:ln>
        </p:spPr>
        <p:txBody>
          <a:bodyPr wrap="square">
            <a:spAutoFit/>
          </a:bodyPr>
          <a:p>
            <a:pPr marL="0" indent="0" algn="l">
              <a:lnSpc>
                <a:spcPct val="150000"/>
              </a:lnSpc>
            </a:pPr>
            <a:r>
              <a:rPr lang="zh-CN" sz="2000" b="0">
                <a:cs typeface="宋体" charset="0"/>
              </a:rPr>
              <a:t>直接教学课程模式属于“外铄”取向的学前教育课程模式。直接教学模式的主要目标是帮助儿童获得进入小学所需要的</a:t>
            </a:r>
            <a:r>
              <a:rPr lang="zh-CN" sz="2000" b="0">
                <a:solidFill>
                  <a:schemeClr val="accent2">
                    <a:lumMod val="75000"/>
                  </a:schemeClr>
                </a:solidFill>
                <a:cs typeface="宋体" charset="0"/>
              </a:rPr>
              <a:t>读、写、算的基本</a:t>
            </a:r>
            <a:r>
              <a:rPr lang="zh-CN" sz="2000" b="0">
                <a:cs typeface="宋体" charset="0"/>
              </a:rPr>
              <a:t>技能，并通过学业上的成就，发展儿童的自信心，增强其自尊心。</a:t>
            </a:r>
            <a:endParaRPr lang="zh-CN" altLang="en-US" sz="2000"/>
          </a:p>
        </p:txBody>
      </p:sp>
    </p:spTree>
    <p:custDataLst>
      <p:tags r:id="rId1"/>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1348312" y="2448934"/>
            <a:ext cx="9735064" cy="3646170"/>
          </a:xfrm>
          <a:prstGeom prst="rect">
            <a:avLst/>
          </a:prstGeom>
          <a:noFill/>
        </p:spPr>
        <p:txBody>
          <a:bodyPr wrap="square" rtlCol="0">
            <a:spAutoFit/>
          </a:bodyPr>
          <a:lstStyle/>
          <a:p>
            <a:pPr indent="561340">
              <a:lnSpc>
                <a:spcPct val="150000"/>
              </a:lnSpc>
            </a:pPr>
            <a:r>
              <a:rPr lang="zh-CN" altLang="en-US" sz="2200" dirty="0">
                <a:solidFill>
                  <a:schemeClr val="tx1">
                    <a:lumMod val="85000"/>
                    <a:lumOff val="15000"/>
                  </a:schemeClr>
                </a:solidFill>
                <a:latin typeface="微软雅黑" pitchFamily="34" charset="-122"/>
                <a:ea typeface="微软雅黑" pitchFamily="34" charset="-122"/>
              </a:rPr>
              <a:t>贝瑞特和恩格尔门认为，学业失败的补救方法是补偿教育，贫困家庭出身的儿童之所以在学业上失败，就是因为他们在学前儿童阶段没有被教以获得较高智商分数所需的知识和技能，学前教育机构的课程应该设计成为能够帮助儿童克服由于经验不足而导致的学业失败问题。</a:t>
            </a:r>
            <a:endParaRPr lang="zh-CN" altLang="en-US" sz="2200" dirty="0">
              <a:solidFill>
                <a:schemeClr val="tx1">
                  <a:lumMod val="85000"/>
                  <a:lumOff val="15000"/>
                </a:schemeClr>
              </a:solidFill>
              <a:latin typeface="微软雅黑" pitchFamily="34" charset="-122"/>
              <a:ea typeface="微软雅黑" pitchFamily="34" charset="-122"/>
            </a:endParaRPr>
          </a:p>
          <a:p>
            <a:pPr indent="561340">
              <a:lnSpc>
                <a:spcPct val="150000"/>
              </a:lnSpc>
            </a:pPr>
            <a:endParaRPr lang="zh-CN" altLang="en-US" sz="2200" dirty="0">
              <a:solidFill>
                <a:schemeClr val="tx1">
                  <a:lumMod val="85000"/>
                  <a:lumOff val="15000"/>
                </a:schemeClr>
              </a:solidFill>
              <a:latin typeface="微软雅黑" pitchFamily="34" charset="-122"/>
              <a:ea typeface="微软雅黑" pitchFamily="34" charset="-122"/>
            </a:endParaRPr>
          </a:p>
          <a:p>
            <a:pPr indent="561340">
              <a:lnSpc>
                <a:spcPct val="150000"/>
              </a:lnSpc>
            </a:pPr>
            <a:r>
              <a:rPr lang="zh-CN" altLang="en-US" sz="2200" dirty="0">
                <a:solidFill>
                  <a:schemeClr val="tx1">
                    <a:lumMod val="85000"/>
                    <a:lumOff val="15000"/>
                  </a:schemeClr>
                </a:solidFill>
                <a:latin typeface="微软雅黑" pitchFamily="34" charset="-122"/>
                <a:ea typeface="微软雅黑" pitchFamily="34" charset="-122"/>
              </a:rPr>
              <a:t>即教师教一点信息，儿童即重复这个信息，教师提出有关这个信息的问题，儿童对教师的问题作出反应。</a:t>
            </a:r>
            <a:endParaRPr lang="zh-CN" altLang="en-US" sz="2200" dirty="0">
              <a:solidFill>
                <a:schemeClr val="tx1">
                  <a:lumMod val="85000"/>
                  <a:lumOff val="15000"/>
                </a:schemeClr>
              </a:solidFill>
              <a:latin typeface="微软雅黑" pitchFamily="34" charset="-122"/>
              <a:ea typeface="微软雅黑" pitchFamily="34" charset="-122"/>
            </a:endParaRPr>
          </a:p>
        </p:txBody>
      </p:sp>
      <p:sp>
        <p:nvSpPr>
          <p:cNvPr id="9" name="文本框 8"/>
          <p:cNvSpPr txBox="1"/>
          <p:nvPr/>
        </p:nvSpPr>
        <p:spPr>
          <a:xfrm>
            <a:off x="594995" y="124460"/>
            <a:ext cx="10991850" cy="583565"/>
          </a:xfrm>
          <a:prstGeom prst="rect">
            <a:avLst/>
          </a:prstGeom>
          <a:noFill/>
          <a:ln w="9525">
            <a:noFill/>
          </a:ln>
        </p:spPr>
        <p:txBody>
          <a:bodyPr wrap="square">
            <a:spAutoFit/>
          </a:bodyPr>
          <a:p>
            <a:pPr indent="0"/>
            <a:r>
              <a:rPr sz="3200" b="1">
                <a:solidFill>
                  <a:schemeClr val="bg1"/>
                </a:solidFill>
                <a:latin typeface="+mj-lt"/>
                <a:cs typeface="+mj-lt"/>
              </a:rPr>
              <a:t>二、 各种国际知名的早期教育方案、课程模式和课程架构</a:t>
            </a:r>
            <a:endParaRPr sz="3200" b="1">
              <a:solidFill>
                <a:schemeClr val="bg1"/>
              </a:solidFill>
              <a:latin typeface="+mj-lt"/>
              <a:cs typeface="+mj-lt"/>
            </a:endParaRPr>
          </a:p>
        </p:txBody>
      </p:sp>
      <p:sp>
        <p:nvSpPr>
          <p:cNvPr id="22" name="文本框 21"/>
          <p:cNvSpPr txBox="1"/>
          <p:nvPr/>
        </p:nvSpPr>
        <p:spPr>
          <a:xfrm>
            <a:off x="1079500" y="937895"/>
            <a:ext cx="9697085" cy="460375"/>
          </a:xfrm>
          <a:prstGeom prst="rect">
            <a:avLst/>
          </a:prstGeom>
          <a:noFill/>
          <a:ln w="9525">
            <a:noFill/>
          </a:ln>
        </p:spPr>
        <p:txBody>
          <a:bodyPr wrap="square">
            <a:spAutoFit/>
          </a:bodyPr>
          <a:p>
            <a:pPr indent="0"/>
            <a:r>
              <a:rPr sz="2400" b="1">
                <a:solidFill>
                  <a:schemeClr val="accent5">
                    <a:lumMod val="75000"/>
                  </a:schemeClr>
                </a:solidFill>
              </a:rPr>
              <a:t>（</a:t>
            </a:r>
            <a:r>
              <a:rPr lang="zh-CN" sz="2400" b="1">
                <a:solidFill>
                  <a:schemeClr val="accent5">
                    <a:lumMod val="75000"/>
                  </a:schemeClr>
                </a:solidFill>
              </a:rPr>
              <a:t>五</a:t>
            </a:r>
            <a:r>
              <a:rPr sz="2400" b="1">
                <a:solidFill>
                  <a:schemeClr val="accent5">
                    <a:lumMod val="75000"/>
                  </a:schemeClr>
                </a:solidFill>
              </a:rPr>
              <a:t>）直接教学课程模式</a:t>
            </a:r>
            <a:endParaRPr sz="2400" b="1">
              <a:solidFill>
                <a:schemeClr val="accent5">
                  <a:lumMod val="75000"/>
                </a:schemeClr>
              </a:solidFill>
            </a:endParaRPr>
          </a:p>
        </p:txBody>
      </p:sp>
      <p:sp>
        <p:nvSpPr>
          <p:cNvPr id="4" name="文本框 3"/>
          <p:cNvSpPr txBox="1"/>
          <p:nvPr/>
        </p:nvSpPr>
        <p:spPr>
          <a:xfrm>
            <a:off x="1708150" y="1588770"/>
            <a:ext cx="2756535" cy="645160"/>
          </a:xfrm>
          <a:prstGeom prst="rect">
            <a:avLst/>
          </a:prstGeom>
          <a:noFill/>
        </p:spPr>
        <p:txBody>
          <a:bodyPr wrap="none" rtlCol="0" anchor="t">
            <a:spAutoFit/>
          </a:bodyPr>
          <a:p>
            <a:pPr>
              <a:lnSpc>
                <a:spcPct val="150000"/>
              </a:lnSpc>
            </a:pPr>
            <a:r>
              <a:rPr lang="en-US" altLang="zh-CN" sz="2400" dirty="0">
                <a:solidFill>
                  <a:schemeClr val="accent2">
                    <a:lumMod val="75000"/>
                  </a:schemeClr>
                </a:solidFill>
                <a:latin typeface="微软雅黑" pitchFamily="34" charset="-122"/>
                <a:ea typeface="微软雅黑" pitchFamily="34" charset="-122"/>
                <a:sym typeface="+mn-ea"/>
              </a:rPr>
              <a:t>2. BE</a:t>
            </a:r>
            <a:r>
              <a:rPr lang="zh-CN" altLang="en-US" sz="2400" dirty="0">
                <a:solidFill>
                  <a:schemeClr val="accent2">
                    <a:lumMod val="75000"/>
                  </a:schemeClr>
                </a:solidFill>
                <a:latin typeface="微软雅黑" pitchFamily="34" charset="-122"/>
                <a:ea typeface="微软雅黑" pitchFamily="34" charset="-122"/>
                <a:sym typeface="+mn-ea"/>
              </a:rPr>
              <a:t>直接教学模式</a:t>
            </a:r>
            <a:endParaRPr lang="zh-CN" altLang="en-US" sz="2400" dirty="0">
              <a:solidFill>
                <a:schemeClr val="accent2">
                  <a:lumMod val="75000"/>
                </a:schemeClr>
              </a:solidFill>
              <a:latin typeface="微软雅黑" pitchFamily="34" charset="-122"/>
              <a:ea typeface="微软雅黑" pitchFamily="34" charset="-122"/>
              <a:sym typeface="+mn-ea"/>
            </a:endParaRPr>
          </a:p>
        </p:txBody>
      </p:sp>
    </p:spTree>
    <p:custDataLst>
      <p:tags r:id="rId1"/>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1410730" y="1515244"/>
            <a:ext cx="10043983" cy="4662815"/>
          </a:xfrm>
          <a:prstGeom prst="rect">
            <a:avLst/>
          </a:prstGeom>
          <a:noFill/>
        </p:spPr>
        <p:txBody>
          <a:bodyPr wrap="square" rtlCol="0">
            <a:spAutoFit/>
          </a:bodyPr>
          <a:lstStyle/>
          <a:p>
            <a:pPr>
              <a:lnSpc>
                <a:spcPct val="150000"/>
              </a:lnSpc>
            </a:pPr>
            <a:r>
              <a:rPr lang="en-US" altLang="zh-CN" sz="2200" dirty="0">
                <a:solidFill>
                  <a:schemeClr val="accent2">
                    <a:lumMod val="75000"/>
                  </a:schemeClr>
                </a:solidFill>
                <a:latin typeface="微软雅黑" pitchFamily="34" charset="-122"/>
                <a:ea typeface="微软雅黑" pitchFamily="34" charset="-122"/>
              </a:rPr>
              <a:t>3. DI</a:t>
            </a:r>
            <a:r>
              <a:rPr lang="zh-CN" altLang="en-US" sz="2200" dirty="0">
                <a:solidFill>
                  <a:schemeClr val="accent2">
                    <a:lumMod val="75000"/>
                  </a:schemeClr>
                </a:solidFill>
                <a:latin typeface="微软雅黑" pitchFamily="34" charset="-122"/>
                <a:ea typeface="微软雅黑" pitchFamily="34" charset="-122"/>
              </a:rPr>
              <a:t>直接教学模式</a:t>
            </a:r>
            <a:endParaRPr lang="en-US" altLang="zh-CN" sz="2200" dirty="0">
              <a:solidFill>
                <a:schemeClr val="accent2">
                  <a:lumMod val="75000"/>
                </a:schemeClr>
              </a:solidFill>
              <a:latin typeface="微软雅黑" pitchFamily="34" charset="-122"/>
              <a:ea typeface="微软雅黑" pitchFamily="34" charset="-122"/>
            </a:endParaRPr>
          </a:p>
          <a:p>
            <a:pPr>
              <a:lnSpc>
                <a:spcPct val="150000"/>
              </a:lnSpc>
            </a:pPr>
            <a:r>
              <a:rPr lang="en-US" altLang="zh-CN" sz="2200" dirty="0">
                <a:solidFill>
                  <a:schemeClr val="tx1">
                    <a:lumMod val="85000"/>
                    <a:lumOff val="15000"/>
                  </a:schemeClr>
                </a:solidFill>
                <a:latin typeface="微软雅黑" pitchFamily="34" charset="-122"/>
                <a:ea typeface="微软雅黑" pitchFamily="34" charset="-122"/>
              </a:rPr>
              <a:t>DI</a:t>
            </a:r>
            <a:r>
              <a:rPr lang="zh-CN" altLang="en-US" sz="2200" dirty="0">
                <a:solidFill>
                  <a:schemeClr val="tx1">
                    <a:lumMod val="85000"/>
                    <a:lumOff val="15000"/>
                  </a:schemeClr>
                </a:solidFill>
                <a:latin typeface="微软雅黑" pitchFamily="34" charset="-122"/>
                <a:ea typeface="微软雅黑" pitchFamily="34" charset="-122"/>
              </a:rPr>
              <a:t>直接教学模式建立在两个基本点上：</a:t>
            </a:r>
            <a:endParaRPr lang="en-US" altLang="zh-CN" sz="22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2200" dirty="0">
                <a:solidFill>
                  <a:schemeClr val="tx1">
                    <a:lumMod val="85000"/>
                    <a:lumOff val="15000"/>
                  </a:schemeClr>
                </a:solidFill>
                <a:latin typeface="微软雅黑" pitchFamily="34" charset="-122"/>
                <a:ea typeface="微软雅黑" pitchFamily="34" charset="-122"/>
              </a:rPr>
              <a:t>其一是，儿童在教室内学习的品质取决于环境事件</a:t>
            </a:r>
            <a:endParaRPr lang="en-US" altLang="zh-CN" sz="22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2200" dirty="0">
                <a:solidFill>
                  <a:schemeClr val="tx1">
                    <a:lumMod val="85000"/>
                    <a:lumOff val="15000"/>
                  </a:schemeClr>
                </a:solidFill>
                <a:latin typeface="微软雅黑" pitchFamily="34" charset="-122"/>
                <a:ea typeface="微软雅黑" pitchFamily="34" charset="-122"/>
              </a:rPr>
              <a:t>其二是，教师可以通过仔细地推动儿童与环境之间的交互作用而增加儿童在教室中的学习数量。</a:t>
            </a:r>
            <a:endParaRPr lang="en-US" altLang="zh-CN" sz="22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2200" dirty="0">
                <a:solidFill>
                  <a:schemeClr val="accent2">
                    <a:lumMod val="75000"/>
                  </a:schemeClr>
                </a:solidFill>
                <a:latin typeface="微软雅黑" pitchFamily="34" charset="-122"/>
                <a:ea typeface="微软雅黑" pitchFamily="34" charset="-122"/>
              </a:rPr>
              <a:t>核心内容</a:t>
            </a:r>
            <a:r>
              <a:rPr lang="zh-CN" altLang="en-US" sz="2200" dirty="0">
                <a:solidFill>
                  <a:schemeClr val="tx1">
                    <a:lumMod val="85000"/>
                    <a:lumOff val="15000"/>
                  </a:schemeClr>
                </a:solidFill>
                <a:latin typeface="微软雅黑" pitchFamily="34" charset="-122"/>
                <a:ea typeface="微软雅黑" pitchFamily="34" charset="-122"/>
              </a:rPr>
              <a:t>是读、写、算，每一个方面都包括三个层次的目标，从而形成</a:t>
            </a:r>
            <a:r>
              <a:rPr lang="en-US" altLang="zh-CN" sz="2200" dirty="0">
                <a:solidFill>
                  <a:schemeClr val="tx1">
                    <a:lumMod val="85000"/>
                    <a:lumOff val="15000"/>
                  </a:schemeClr>
                </a:solidFill>
                <a:latin typeface="微软雅黑" pitchFamily="34" charset="-122"/>
                <a:ea typeface="微软雅黑" pitchFamily="34" charset="-122"/>
              </a:rPr>
              <a:t>9</a:t>
            </a:r>
            <a:r>
              <a:rPr lang="zh-CN" altLang="en-US" sz="2200" dirty="0">
                <a:solidFill>
                  <a:schemeClr val="tx1">
                    <a:lumMod val="85000"/>
                    <a:lumOff val="15000"/>
                  </a:schemeClr>
                </a:solidFill>
                <a:latin typeface="微软雅黑" pitchFamily="34" charset="-122"/>
                <a:ea typeface="微软雅黑" pitchFamily="34" charset="-122"/>
              </a:rPr>
              <a:t>套方案。</a:t>
            </a:r>
            <a:endParaRPr lang="en-US" altLang="zh-CN" sz="22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2200" dirty="0">
                <a:solidFill>
                  <a:schemeClr val="tx1">
                    <a:lumMod val="85000"/>
                    <a:lumOff val="15000"/>
                  </a:schemeClr>
                </a:solidFill>
                <a:latin typeface="微软雅黑" pitchFamily="34" charset="-122"/>
                <a:ea typeface="微软雅黑" pitchFamily="34" charset="-122"/>
              </a:rPr>
              <a:t>构成</a:t>
            </a:r>
            <a:r>
              <a:rPr lang="en-US" altLang="zh-CN" sz="2200" dirty="0">
                <a:solidFill>
                  <a:schemeClr val="tx1">
                    <a:lumMod val="85000"/>
                    <a:lumOff val="15000"/>
                  </a:schemeClr>
                </a:solidFill>
                <a:latin typeface="微软雅黑" pitchFamily="34" charset="-122"/>
                <a:ea typeface="微软雅黑" pitchFamily="34" charset="-122"/>
              </a:rPr>
              <a:t>DI</a:t>
            </a:r>
            <a:r>
              <a:rPr lang="zh-CN" altLang="en-US" sz="2200" dirty="0">
                <a:solidFill>
                  <a:schemeClr val="tx1">
                    <a:lumMod val="85000"/>
                    <a:lumOff val="15000"/>
                  </a:schemeClr>
                </a:solidFill>
                <a:latin typeface="微软雅黑" pitchFamily="34" charset="-122"/>
                <a:ea typeface="微软雅黑" pitchFamily="34" charset="-122"/>
              </a:rPr>
              <a:t>直接教学模式的三个主要来源是</a:t>
            </a:r>
            <a:r>
              <a:rPr lang="en-US" altLang="zh-CN" sz="2200" dirty="0">
                <a:solidFill>
                  <a:schemeClr val="tx1">
                    <a:lumMod val="85000"/>
                    <a:lumOff val="15000"/>
                  </a:schemeClr>
                </a:solidFill>
                <a:latin typeface="微软雅黑" pitchFamily="34" charset="-122"/>
                <a:ea typeface="微软雅黑" pitchFamily="34" charset="-122"/>
              </a:rPr>
              <a:t>:①</a:t>
            </a:r>
            <a:r>
              <a:rPr lang="zh-CN" altLang="en-US" sz="2200" dirty="0">
                <a:solidFill>
                  <a:schemeClr val="tx1">
                    <a:lumMod val="85000"/>
                    <a:lumOff val="15000"/>
                  </a:schemeClr>
                </a:solidFill>
                <a:latin typeface="微软雅黑" pitchFamily="34" charset="-122"/>
                <a:ea typeface="微软雅黑" pitchFamily="34" charset="-122"/>
              </a:rPr>
              <a:t>行为主义理论；</a:t>
            </a:r>
            <a:r>
              <a:rPr lang="en-US" altLang="zh-CN" sz="2200" dirty="0">
                <a:solidFill>
                  <a:schemeClr val="tx1">
                    <a:lumMod val="85000"/>
                    <a:lumOff val="15000"/>
                  </a:schemeClr>
                </a:solidFill>
                <a:latin typeface="微软雅黑" pitchFamily="34" charset="-122"/>
                <a:ea typeface="微软雅黑" pitchFamily="34" charset="-122"/>
              </a:rPr>
              <a:t>②</a:t>
            </a:r>
            <a:r>
              <a:rPr lang="zh-CN" altLang="en-US" sz="2200" dirty="0">
                <a:solidFill>
                  <a:schemeClr val="tx1">
                    <a:lumMod val="85000"/>
                    <a:lumOff val="15000"/>
                  </a:schemeClr>
                </a:solidFill>
                <a:latin typeface="微软雅黑" pitchFamily="34" charset="-122"/>
                <a:ea typeface="微软雅黑" pitchFamily="34" charset="-122"/>
              </a:rPr>
              <a:t>对课堂资源运用的逻辑分析；</a:t>
            </a:r>
            <a:r>
              <a:rPr lang="en-US" altLang="zh-CN" sz="2200" dirty="0">
                <a:solidFill>
                  <a:schemeClr val="tx1">
                    <a:lumMod val="85000"/>
                    <a:lumOff val="15000"/>
                  </a:schemeClr>
                </a:solidFill>
                <a:latin typeface="微软雅黑" pitchFamily="34" charset="-122"/>
                <a:ea typeface="微软雅黑" pitchFamily="34" charset="-122"/>
              </a:rPr>
              <a:t>③</a:t>
            </a:r>
            <a:r>
              <a:rPr lang="zh-CN" altLang="en-US" sz="2200" dirty="0">
                <a:solidFill>
                  <a:schemeClr val="tx1">
                    <a:lumMod val="85000"/>
                    <a:lumOff val="15000"/>
                  </a:schemeClr>
                </a:solidFill>
                <a:latin typeface="微软雅黑" pitchFamily="34" charset="-122"/>
                <a:ea typeface="微软雅黑" pitchFamily="34" charset="-122"/>
              </a:rPr>
              <a:t>对概念和任务的逻辑分析。</a:t>
            </a:r>
            <a:endParaRPr lang="en-US" altLang="zh-CN" sz="22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2200" dirty="0">
                <a:solidFill>
                  <a:schemeClr val="accent2">
                    <a:lumMod val="75000"/>
                  </a:schemeClr>
                </a:solidFill>
                <a:latin typeface="微软雅黑" pitchFamily="34" charset="-122"/>
                <a:ea typeface="微软雅黑" pitchFamily="34" charset="-122"/>
              </a:rPr>
              <a:t>小组教学</a:t>
            </a:r>
            <a:r>
              <a:rPr lang="zh-CN" altLang="en-US" sz="2200" dirty="0">
                <a:solidFill>
                  <a:schemeClr val="tx1">
                    <a:lumMod val="85000"/>
                    <a:lumOff val="15000"/>
                  </a:schemeClr>
                </a:solidFill>
                <a:latin typeface="微软雅黑" pitchFamily="34" charset="-122"/>
                <a:ea typeface="微软雅黑" pitchFamily="34" charset="-122"/>
              </a:rPr>
              <a:t>是</a:t>
            </a:r>
            <a:r>
              <a:rPr lang="en-US" altLang="zh-CN" sz="2200" dirty="0">
                <a:solidFill>
                  <a:schemeClr val="tx1">
                    <a:lumMod val="85000"/>
                    <a:lumOff val="15000"/>
                  </a:schemeClr>
                </a:solidFill>
                <a:latin typeface="微软雅黑" pitchFamily="34" charset="-122"/>
                <a:ea typeface="微软雅黑" pitchFamily="34" charset="-122"/>
              </a:rPr>
              <a:t>DI</a:t>
            </a:r>
            <a:r>
              <a:rPr lang="zh-CN" altLang="en-US" sz="2200" dirty="0">
                <a:solidFill>
                  <a:schemeClr val="tx1">
                    <a:lumMod val="85000"/>
                    <a:lumOff val="15000"/>
                  </a:schemeClr>
                </a:solidFill>
                <a:latin typeface="微软雅黑" pitchFamily="34" charset="-122"/>
                <a:ea typeface="微软雅黑" pitchFamily="34" charset="-122"/>
              </a:rPr>
              <a:t>直接教学模式的最主要特征。</a:t>
            </a:r>
            <a:endParaRPr lang="zh-CN" altLang="en-US" sz="2200" dirty="0">
              <a:solidFill>
                <a:schemeClr val="tx1">
                  <a:lumMod val="85000"/>
                  <a:lumOff val="15000"/>
                </a:schemeClr>
              </a:solidFill>
              <a:latin typeface="微软雅黑" pitchFamily="34" charset="-122"/>
              <a:ea typeface="微软雅黑" pitchFamily="34" charset="-122"/>
            </a:endParaRPr>
          </a:p>
        </p:txBody>
      </p:sp>
      <p:sp>
        <p:nvSpPr>
          <p:cNvPr id="9" name="文本框 8"/>
          <p:cNvSpPr txBox="1"/>
          <p:nvPr/>
        </p:nvSpPr>
        <p:spPr>
          <a:xfrm>
            <a:off x="594995" y="124460"/>
            <a:ext cx="10991850" cy="583565"/>
          </a:xfrm>
          <a:prstGeom prst="rect">
            <a:avLst/>
          </a:prstGeom>
          <a:noFill/>
          <a:ln w="9525">
            <a:noFill/>
          </a:ln>
        </p:spPr>
        <p:txBody>
          <a:bodyPr wrap="square">
            <a:spAutoFit/>
          </a:bodyPr>
          <a:p>
            <a:pPr indent="0"/>
            <a:r>
              <a:rPr sz="3200" b="1">
                <a:solidFill>
                  <a:schemeClr val="bg1"/>
                </a:solidFill>
                <a:latin typeface="+mj-lt"/>
                <a:cs typeface="+mj-lt"/>
              </a:rPr>
              <a:t>二、 各种国际知名的早期教育方案、课程模式和课程架构</a:t>
            </a:r>
            <a:endParaRPr sz="3200" b="1">
              <a:solidFill>
                <a:schemeClr val="bg1"/>
              </a:solidFill>
              <a:latin typeface="+mj-lt"/>
              <a:cs typeface="+mj-lt"/>
            </a:endParaRPr>
          </a:p>
        </p:txBody>
      </p:sp>
      <p:sp>
        <p:nvSpPr>
          <p:cNvPr id="22" name="文本框 21"/>
          <p:cNvSpPr txBox="1"/>
          <p:nvPr/>
        </p:nvSpPr>
        <p:spPr>
          <a:xfrm>
            <a:off x="1079500" y="937895"/>
            <a:ext cx="9697085" cy="460375"/>
          </a:xfrm>
          <a:prstGeom prst="rect">
            <a:avLst/>
          </a:prstGeom>
          <a:noFill/>
          <a:ln w="9525">
            <a:noFill/>
          </a:ln>
        </p:spPr>
        <p:txBody>
          <a:bodyPr wrap="square">
            <a:spAutoFit/>
          </a:bodyPr>
          <a:p>
            <a:pPr indent="0"/>
            <a:r>
              <a:rPr sz="2400" b="1">
                <a:solidFill>
                  <a:schemeClr val="accent5">
                    <a:lumMod val="75000"/>
                  </a:schemeClr>
                </a:solidFill>
              </a:rPr>
              <a:t>（</a:t>
            </a:r>
            <a:r>
              <a:rPr lang="zh-CN" sz="2400" b="1">
                <a:solidFill>
                  <a:schemeClr val="accent5">
                    <a:lumMod val="75000"/>
                  </a:schemeClr>
                </a:solidFill>
              </a:rPr>
              <a:t>五</a:t>
            </a:r>
            <a:r>
              <a:rPr sz="2400" b="1">
                <a:solidFill>
                  <a:schemeClr val="accent5">
                    <a:lumMod val="75000"/>
                  </a:schemeClr>
                </a:solidFill>
              </a:rPr>
              <a:t>）直接教学课程模式</a:t>
            </a:r>
            <a:endParaRPr sz="2400" b="1">
              <a:solidFill>
                <a:schemeClr val="accent5">
                  <a:lumMod val="75000"/>
                </a:schemeClr>
              </a:solidFill>
            </a:endParaRPr>
          </a:p>
        </p:txBody>
      </p:sp>
    </p:spTree>
    <p:custDataLst>
      <p:tags r:id="rId1"/>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1243606" y="1787093"/>
            <a:ext cx="9716837" cy="2953385"/>
          </a:xfrm>
          <a:prstGeom prst="rect">
            <a:avLst/>
          </a:prstGeom>
          <a:noFill/>
        </p:spPr>
        <p:txBody>
          <a:bodyPr wrap="square" rtlCol="0">
            <a:spAutoFit/>
          </a:bodyPr>
          <a:lstStyle/>
          <a:p>
            <a:pPr>
              <a:lnSpc>
                <a:spcPct val="150000"/>
              </a:lnSpc>
            </a:pPr>
            <a:r>
              <a:rPr lang="en-US" altLang="zh-CN" sz="2200" dirty="0">
                <a:solidFill>
                  <a:schemeClr val="accent2">
                    <a:lumMod val="75000"/>
                  </a:schemeClr>
                </a:solidFill>
                <a:latin typeface="微软雅黑" pitchFamily="34" charset="-122"/>
                <a:ea typeface="微软雅黑" pitchFamily="34" charset="-122"/>
              </a:rPr>
              <a:t>4. </a:t>
            </a:r>
            <a:r>
              <a:rPr lang="zh-CN" altLang="en-US" sz="2200" dirty="0">
                <a:solidFill>
                  <a:schemeClr val="accent2">
                    <a:lumMod val="75000"/>
                  </a:schemeClr>
                </a:solidFill>
                <a:latin typeface="微软雅黑" pitchFamily="34" charset="-122"/>
                <a:ea typeface="微软雅黑" pitchFamily="34" charset="-122"/>
              </a:rPr>
              <a:t>直接教学课程模式中教师的作用</a:t>
            </a:r>
            <a:endParaRPr lang="en-US" altLang="zh-CN" sz="2200" dirty="0">
              <a:solidFill>
                <a:schemeClr val="accent2">
                  <a:lumMod val="75000"/>
                </a:schemeClr>
              </a:solidFill>
              <a:latin typeface="微软雅黑" pitchFamily="34" charset="-122"/>
              <a:ea typeface="微软雅黑" pitchFamily="34" charset="-122"/>
            </a:endParaRPr>
          </a:p>
          <a:p>
            <a:pPr indent="561340">
              <a:lnSpc>
                <a:spcPct val="150000"/>
              </a:lnSpc>
            </a:pPr>
            <a:r>
              <a:rPr lang="zh-CN" altLang="en-US" sz="2200" dirty="0">
                <a:solidFill>
                  <a:schemeClr val="tx1">
                    <a:lumMod val="85000"/>
                    <a:lumOff val="15000"/>
                  </a:schemeClr>
                </a:solidFill>
                <a:latin typeface="微软雅黑" pitchFamily="34" charset="-122"/>
                <a:ea typeface="微软雅黑" pitchFamily="34" charset="-122"/>
              </a:rPr>
              <a:t>教师是儿童行为的训练者和强化者。</a:t>
            </a:r>
            <a:endParaRPr lang="en-US" altLang="zh-CN" sz="2200" dirty="0">
              <a:solidFill>
                <a:schemeClr val="tx1">
                  <a:lumMod val="85000"/>
                  <a:lumOff val="15000"/>
                </a:schemeClr>
              </a:solidFill>
              <a:latin typeface="微软雅黑" pitchFamily="34" charset="-122"/>
              <a:ea typeface="微软雅黑" pitchFamily="34" charset="-122"/>
            </a:endParaRPr>
          </a:p>
          <a:p>
            <a:pPr indent="561340">
              <a:lnSpc>
                <a:spcPct val="150000"/>
              </a:lnSpc>
            </a:pPr>
            <a:endParaRPr lang="zh-CN" altLang="en-US" sz="1400" dirty="0">
              <a:solidFill>
                <a:schemeClr val="tx1">
                  <a:lumMod val="85000"/>
                  <a:lumOff val="15000"/>
                </a:schemeClr>
              </a:solidFill>
              <a:latin typeface="微软雅黑" pitchFamily="34" charset="-122"/>
              <a:ea typeface="微软雅黑" pitchFamily="34" charset="-122"/>
            </a:endParaRPr>
          </a:p>
          <a:p>
            <a:pPr indent="561340">
              <a:lnSpc>
                <a:spcPct val="150000"/>
              </a:lnSpc>
            </a:pPr>
            <a:r>
              <a:rPr lang="zh-CN" altLang="en-US" sz="2200" dirty="0">
                <a:solidFill>
                  <a:schemeClr val="tx1">
                    <a:lumMod val="85000"/>
                    <a:lumOff val="15000"/>
                  </a:schemeClr>
                </a:solidFill>
                <a:latin typeface="微软雅黑" pitchFamily="34" charset="-122"/>
                <a:ea typeface="微软雅黑" pitchFamily="34" charset="-122"/>
              </a:rPr>
              <a:t>教师根据预先设计的计划，运用增强、塑造、惩罚和消退等方法，促进刺激与反应间的联结，或者消除刺激与反应间的联结，以达成教师预期的目标，使儿童产生计划中的学习行为。</a:t>
            </a:r>
            <a:endParaRPr lang="zh-CN" altLang="en-US" sz="2200" dirty="0">
              <a:solidFill>
                <a:schemeClr val="tx1">
                  <a:lumMod val="85000"/>
                  <a:lumOff val="15000"/>
                </a:schemeClr>
              </a:solidFill>
              <a:latin typeface="微软雅黑" pitchFamily="34" charset="-122"/>
              <a:ea typeface="微软雅黑" pitchFamily="34" charset="-122"/>
            </a:endParaRPr>
          </a:p>
        </p:txBody>
      </p:sp>
      <p:sp>
        <p:nvSpPr>
          <p:cNvPr id="9" name="文本框 8"/>
          <p:cNvSpPr txBox="1"/>
          <p:nvPr/>
        </p:nvSpPr>
        <p:spPr>
          <a:xfrm>
            <a:off x="594995" y="124460"/>
            <a:ext cx="10991850" cy="583565"/>
          </a:xfrm>
          <a:prstGeom prst="rect">
            <a:avLst/>
          </a:prstGeom>
          <a:noFill/>
          <a:ln w="9525">
            <a:noFill/>
          </a:ln>
        </p:spPr>
        <p:txBody>
          <a:bodyPr wrap="square">
            <a:spAutoFit/>
          </a:bodyPr>
          <a:p>
            <a:pPr indent="0"/>
            <a:r>
              <a:rPr sz="3200" b="1">
                <a:solidFill>
                  <a:schemeClr val="bg1"/>
                </a:solidFill>
                <a:latin typeface="+mj-lt"/>
                <a:cs typeface="+mj-lt"/>
              </a:rPr>
              <a:t>二、 各种国际知名的早期教育方案、课程模式和课程架构</a:t>
            </a:r>
            <a:endParaRPr sz="3200" b="1">
              <a:solidFill>
                <a:schemeClr val="bg1"/>
              </a:solidFill>
              <a:latin typeface="+mj-lt"/>
              <a:cs typeface="+mj-lt"/>
            </a:endParaRPr>
          </a:p>
        </p:txBody>
      </p:sp>
      <p:sp>
        <p:nvSpPr>
          <p:cNvPr id="22" name="文本框 21"/>
          <p:cNvSpPr txBox="1"/>
          <p:nvPr/>
        </p:nvSpPr>
        <p:spPr>
          <a:xfrm>
            <a:off x="1079500" y="937895"/>
            <a:ext cx="9697085" cy="460375"/>
          </a:xfrm>
          <a:prstGeom prst="rect">
            <a:avLst/>
          </a:prstGeom>
          <a:noFill/>
          <a:ln w="9525">
            <a:noFill/>
          </a:ln>
        </p:spPr>
        <p:txBody>
          <a:bodyPr wrap="square">
            <a:spAutoFit/>
          </a:bodyPr>
          <a:p>
            <a:pPr indent="0"/>
            <a:r>
              <a:rPr sz="2400" b="1">
                <a:solidFill>
                  <a:schemeClr val="accent5">
                    <a:lumMod val="75000"/>
                  </a:schemeClr>
                </a:solidFill>
              </a:rPr>
              <a:t>（</a:t>
            </a:r>
            <a:r>
              <a:rPr lang="zh-CN" sz="2400" b="1">
                <a:solidFill>
                  <a:schemeClr val="accent5">
                    <a:lumMod val="75000"/>
                  </a:schemeClr>
                </a:solidFill>
              </a:rPr>
              <a:t>五</a:t>
            </a:r>
            <a:r>
              <a:rPr sz="2400" b="1">
                <a:solidFill>
                  <a:schemeClr val="accent5">
                    <a:lumMod val="75000"/>
                  </a:schemeClr>
                </a:solidFill>
              </a:rPr>
              <a:t>）直接教学课程模式</a:t>
            </a:r>
            <a:endParaRPr sz="2400" b="1">
              <a:solidFill>
                <a:schemeClr val="accent5">
                  <a:lumMod val="75000"/>
                </a:schemeClr>
              </a:solidFill>
            </a:endParaRPr>
          </a:p>
        </p:txBody>
      </p:sp>
    </p:spTree>
    <p:custDataLst>
      <p:tags r:id="rId1"/>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1243606" y="1787093"/>
            <a:ext cx="8864221" cy="5169535"/>
          </a:xfrm>
          <a:prstGeom prst="rect">
            <a:avLst/>
          </a:prstGeom>
          <a:noFill/>
        </p:spPr>
        <p:txBody>
          <a:bodyPr wrap="square" rtlCol="0">
            <a:spAutoFit/>
          </a:bodyPr>
          <a:lstStyle/>
          <a:p>
            <a:pPr>
              <a:lnSpc>
                <a:spcPct val="150000"/>
              </a:lnSpc>
            </a:pPr>
            <a:r>
              <a:rPr lang="en-US" altLang="zh-CN" sz="2200" dirty="0">
                <a:solidFill>
                  <a:schemeClr val="accent2">
                    <a:lumMod val="75000"/>
                  </a:schemeClr>
                </a:solidFill>
                <a:latin typeface="微软雅黑" pitchFamily="34" charset="-122"/>
                <a:ea typeface="微软雅黑" pitchFamily="34" charset="-122"/>
              </a:rPr>
              <a:t>5. </a:t>
            </a:r>
            <a:r>
              <a:rPr lang="zh-CN" altLang="en-US" sz="2200" dirty="0">
                <a:solidFill>
                  <a:schemeClr val="accent2">
                    <a:lumMod val="75000"/>
                  </a:schemeClr>
                </a:solidFill>
                <a:latin typeface="微软雅黑" pitchFamily="34" charset="-122"/>
                <a:ea typeface="微软雅黑" pitchFamily="34" charset="-122"/>
              </a:rPr>
              <a:t>对直接教学模式的评价</a:t>
            </a:r>
            <a:endParaRPr lang="en-US" altLang="zh-CN" sz="2200" dirty="0">
              <a:solidFill>
                <a:schemeClr val="accent2">
                  <a:lumMod val="75000"/>
                </a:schemeClr>
              </a:solidFill>
              <a:latin typeface="微软雅黑" pitchFamily="34" charset="-122"/>
              <a:ea typeface="微软雅黑" pitchFamily="34" charset="-122"/>
            </a:endParaRPr>
          </a:p>
          <a:p>
            <a:pPr indent="561340">
              <a:lnSpc>
                <a:spcPct val="150000"/>
              </a:lnSpc>
            </a:pPr>
            <a:r>
              <a:rPr lang="zh-CN" altLang="en-US" sz="2200" dirty="0">
                <a:solidFill>
                  <a:schemeClr val="tx1">
                    <a:lumMod val="85000"/>
                    <a:lumOff val="15000"/>
                  </a:schemeClr>
                </a:solidFill>
                <a:latin typeface="微软雅黑" pitchFamily="34" charset="-122"/>
                <a:ea typeface="微软雅黑" pitchFamily="34" charset="-122"/>
              </a:rPr>
              <a:t>这类高度结构化的课程模式使儿童在学业上获得了成功，并使一些儿童因为学业的成功而建立了自信。</a:t>
            </a:r>
            <a:endParaRPr lang="zh-CN" altLang="en-US" sz="2200" dirty="0">
              <a:solidFill>
                <a:schemeClr val="tx1">
                  <a:lumMod val="85000"/>
                  <a:lumOff val="15000"/>
                </a:schemeClr>
              </a:solidFill>
              <a:latin typeface="微软雅黑" pitchFamily="34" charset="-122"/>
              <a:ea typeface="微软雅黑" pitchFamily="34" charset="-122"/>
            </a:endParaRPr>
          </a:p>
          <a:p>
            <a:pPr indent="561340">
              <a:lnSpc>
                <a:spcPct val="150000"/>
              </a:lnSpc>
            </a:pPr>
            <a:endParaRPr lang="zh-CN" altLang="en-US" sz="2200" dirty="0">
              <a:solidFill>
                <a:schemeClr val="tx1">
                  <a:lumMod val="85000"/>
                  <a:lumOff val="15000"/>
                </a:schemeClr>
              </a:solidFill>
              <a:latin typeface="微软雅黑" pitchFamily="34" charset="-122"/>
              <a:ea typeface="微软雅黑" pitchFamily="34" charset="-122"/>
            </a:endParaRPr>
          </a:p>
          <a:p>
            <a:pPr indent="561340">
              <a:lnSpc>
                <a:spcPct val="150000"/>
              </a:lnSpc>
            </a:pPr>
            <a:endParaRPr lang="zh-CN" altLang="en-US" sz="2200" dirty="0">
              <a:solidFill>
                <a:schemeClr val="tx1">
                  <a:lumMod val="85000"/>
                  <a:lumOff val="15000"/>
                </a:schemeClr>
              </a:solidFill>
              <a:latin typeface="微软雅黑" pitchFamily="34" charset="-122"/>
              <a:ea typeface="微软雅黑" pitchFamily="34" charset="-122"/>
            </a:endParaRPr>
          </a:p>
          <a:p>
            <a:pPr indent="561340">
              <a:lnSpc>
                <a:spcPct val="150000"/>
              </a:lnSpc>
            </a:pPr>
            <a:endParaRPr lang="zh-CN" altLang="en-US" sz="2200" dirty="0">
              <a:solidFill>
                <a:schemeClr val="tx1">
                  <a:lumMod val="85000"/>
                  <a:lumOff val="15000"/>
                </a:schemeClr>
              </a:solidFill>
              <a:latin typeface="微软雅黑" pitchFamily="34" charset="-122"/>
              <a:ea typeface="微软雅黑" pitchFamily="34" charset="-122"/>
            </a:endParaRPr>
          </a:p>
          <a:p>
            <a:pPr indent="561340">
              <a:lnSpc>
                <a:spcPct val="150000"/>
              </a:lnSpc>
            </a:pPr>
            <a:endParaRPr lang="zh-CN" altLang="en-US" sz="2200" dirty="0">
              <a:solidFill>
                <a:schemeClr val="tx1">
                  <a:lumMod val="85000"/>
                  <a:lumOff val="15000"/>
                </a:schemeClr>
              </a:solidFill>
              <a:latin typeface="微软雅黑" pitchFamily="34" charset="-122"/>
              <a:ea typeface="微软雅黑" pitchFamily="34" charset="-122"/>
            </a:endParaRPr>
          </a:p>
          <a:p>
            <a:pPr indent="561340">
              <a:lnSpc>
                <a:spcPct val="150000"/>
              </a:lnSpc>
            </a:pPr>
            <a:endParaRPr lang="zh-CN" altLang="en-US" sz="2200" dirty="0">
              <a:solidFill>
                <a:schemeClr val="tx1">
                  <a:lumMod val="85000"/>
                  <a:lumOff val="15000"/>
                </a:schemeClr>
              </a:solidFill>
              <a:latin typeface="微软雅黑" pitchFamily="34" charset="-122"/>
              <a:ea typeface="微软雅黑" pitchFamily="34" charset="-122"/>
            </a:endParaRPr>
          </a:p>
          <a:p>
            <a:pPr indent="561340">
              <a:lnSpc>
                <a:spcPct val="150000"/>
              </a:lnSpc>
            </a:pPr>
            <a:r>
              <a:rPr lang="en-US" altLang="zh-CN" sz="2200" dirty="0">
                <a:solidFill>
                  <a:schemeClr val="tx1">
                    <a:lumMod val="85000"/>
                    <a:lumOff val="15000"/>
                  </a:schemeClr>
                </a:solidFill>
                <a:latin typeface="微软雅黑" pitchFamily="34" charset="-122"/>
                <a:ea typeface="微软雅黑" pitchFamily="34" charset="-122"/>
              </a:rPr>
              <a:t>儿童在小学低年级获得的优势，在小学高年级就不明显了。</a:t>
            </a:r>
            <a:endParaRPr lang="en-US" altLang="zh-CN" sz="2200" dirty="0">
              <a:solidFill>
                <a:schemeClr val="tx1">
                  <a:lumMod val="85000"/>
                  <a:lumOff val="15000"/>
                </a:schemeClr>
              </a:solidFill>
              <a:latin typeface="微软雅黑" pitchFamily="34" charset="-122"/>
              <a:ea typeface="微软雅黑" pitchFamily="34" charset="-122"/>
            </a:endParaRPr>
          </a:p>
          <a:p>
            <a:pPr>
              <a:lnSpc>
                <a:spcPct val="150000"/>
              </a:lnSpc>
            </a:pPr>
            <a:endParaRPr lang="zh-CN" altLang="en-US" sz="2200" dirty="0">
              <a:solidFill>
                <a:schemeClr val="tx1">
                  <a:lumMod val="85000"/>
                  <a:lumOff val="15000"/>
                </a:schemeClr>
              </a:solidFill>
              <a:latin typeface="微软雅黑" pitchFamily="34" charset="-122"/>
              <a:ea typeface="微软雅黑" pitchFamily="34" charset="-122"/>
            </a:endParaRPr>
          </a:p>
        </p:txBody>
      </p:sp>
      <p:pic>
        <p:nvPicPr>
          <p:cNvPr id="3" name="图片 2"/>
          <p:cNvPicPr>
            <a:picLocks noChangeAspect="1"/>
          </p:cNvPicPr>
          <p:nvPr/>
        </p:nvPicPr>
        <p:blipFill>
          <a:blip r:embed="rId1"/>
          <a:stretch>
            <a:fillRect/>
          </a:stretch>
        </p:blipFill>
        <p:spPr>
          <a:xfrm>
            <a:off x="3986405" y="3397727"/>
            <a:ext cx="3909854" cy="2060380"/>
          </a:xfrm>
          <a:prstGeom prst="rect">
            <a:avLst/>
          </a:prstGeom>
          <a:ln>
            <a:noFill/>
          </a:ln>
          <a:effectLst>
            <a:outerShdw blurRad="292100" dist="139700" dir="2700000" algn="tl" rotWithShape="0">
              <a:srgbClr val="333333">
                <a:alpha val="65000"/>
              </a:srgbClr>
            </a:outerShdw>
          </a:effectLst>
        </p:spPr>
      </p:pic>
      <p:sp>
        <p:nvSpPr>
          <p:cNvPr id="9" name="文本框 8"/>
          <p:cNvSpPr txBox="1"/>
          <p:nvPr/>
        </p:nvSpPr>
        <p:spPr>
          <a:xfrm>
            <a:off x="594995" y="124460"/>
            <a:ext cx="10991850" cy="583565"/>
          </a:xfrm>
          <a:prstGeom prst="rect">
            <a:avLst/>
          </a:prstGeom>
          <a:noFill/>
          <a:ln w="9525">
            <a:noFill/>
          </a:ln>
        </p:spPr>
        <p:txBody>
          <a:bodyPr wrap="square">
            <a:spAutoFit/>
          </a:bodyPr>
          <a:p>
            <a:pPr indent="0"/>
            <a:r>
              <a:rPr sz="3200" b="1">
                <a:solidFill>
                  <a:schemeClr val="bg1"/>
                </a:solidFill>
                <a:latin typeface="+mj-lt"/>
                <a:cs typeface="+mj-lt"/>
              </a:rPr>
              <a:t>二、 各种国际知名的早期教育方案、课程模式和课程架构</a:t>
            </a:r>
            <a:endParaRPr sz="3200" b="1">
              <a:solidFill>
                <a:schemeClr val="bg1"/>
              </a:solidFill>
              <a:latin typeface="+mj-lt"/>
              <a:cs typeface="+mj-lt"/>
            </a:endParaRPr>
          </a:p>
        </p:txBody>
      </p:sp>
      <p:sp>
        <p:nvSpPr>
          <p:cNvPr id="22" name="文本框 21"/>
          <p:cNvSpPr txBox="1"/>
          <p:nvPr/>
        </p:nvSpPr>
        <p:spPr>
          <a:xfrm>
            <a:off x="1079500" y="937895"/>
            <a:ext cx="9697085" cy="460375"/>
          </a:xfrm>
          <a:prstGeom prst="rect">
            <a:avLst/>
          </a:prstGeom>
          <a:noFill/>
          <a:ln w="9525">
            <a:noFill/>
          </a:ln>
        </p:spPr>
        <p:txBody>
          <a:bodyPr wrap="square">
            <a:spAutoFit/>
          </a:bodyPr>
          <a:p>
            <a:pPr indent="0"/>
            <a:r>
              <a:rPr sz="2400" b="1">
                <a:solidFill>
                  <a:schemeClr val="accent5">
                    <a:lumMod val="75000"/>
                  </a:schemeClr>
                </a:solidFill>
              </a:rPr>
              <a:t>（</a:t>
            </a:r>
            <a:r>
              <a:rPr lang="zh-CN" sz="2400" b="1">
                <a:solidFill>
                  <a:schemeClr val="accent5">
                    <a:lumMod val="75000"/>
                  </a:schemeClr>
                </a:solidFill>
              </a:rPr>
              <a:t>五</a:t>
            </a:r>
            <a:r>
              <a:rPr sz="2400" b="1">
                <a:solidFill>
                  <a:schemeClr val="accent5">
                    <a:lumMod val="75000"/>
                  </a:schemeClr>
                </a:solidFill>
              </a:rPr>
              <a:t>）直接教学课程模式</a:t>
            </a:r>
            <a:endParaRPr sz="2400" b="1">
              <a:solidFill>
                <a:schemeClr val="accent5">
                  <a:lumMod val="75000"/>
                </a:schemeClr>
              </a:solidFill>
            </a:endParaRPr>
          </a:p>
        </p:txBody>
      </p:sp>
    </p:spTree>
    <p:custDataLst>
      <p:tags r:id="rId2"/>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1341001" y="2422865"/>
            <a:ext cx="10043983" cy="3692525"/>
          </a:xfrm>
          <a:prstGeom prst="rect">
            <a:avLst/>
          </a:prstGeom>
          <a:noFill/>
        </p:spPr>
        <p:txBody>
          <a:bodyPr wrap="square" rtlCol="0">
            <a:spAutoFit/>
          </a:bodyPr>
          <a:lstStyle/>
          <a:p>
            <a:pPr>
              <a:lnSpc>
                <a:spcPct val="150000"/>
              </a:lnSpc>
            </a:pPr>
            <a:r>
              <a:rPr lang="zh-CN" altLang="en-US" sz="2200" dirty="0">
                <a:solidFill>
                  <a:schemeClr val="tx1">
                    <a:lumMod val="75000"/>
                    <a:lumOff val="25000"/>
                  </a:schemeClr>
                </a:solidFill>
                <a:latin typeface="微软雅黑" pitchFamily="34" charset="-122"/>
                <a:ea typeface="微软雅黑" pitchFamily="34" charset="-122"/>
              </a:rPr>
              <a:t>瑞吉欧教育实践成为造成重新关注儿童尊严、儿童应有的价值和丰富性的富有影响的样板，这是它的主要贡献（Hayes， A.， 2007）。</a:t>
            </a:r>
            <a:endParaRPr lang="zh-CN" altLang="en-US" sz="2200" dirty="0">
              <a:solidFill>
                <a:schemeClr val="tx1">
                  <a:lumMod val="75000"/>
                  <a:lumOff val="25000"/>
                </a:schemeClr>
              </a:solidFill>
              <a:latin typeface="微软雅黑" pitchFamily="34" charset="-122"/>
              <a:ea typeface="微软雅黑" pitchFamily="34" charset="-122"/>
            </a:endParaRPr>
          </a:p>
          <a:p>
            <a:pPr>
              <a:lnSpc>
                <a:spcPct val="150000"/>
              </a:lnSpc>
            </a:pPr>
            <a:endParaRPr lang="zh-CN" altLang="en-US" sz="800"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2200" dirty="0">
                <a:solidFill>
                  <a:schemeClr val="tx1">
                    <a:lumMod val="75000"/>
                    <a:lumOff val="25000"/>
                  </a:schemeClr>
                </a:solidFill>
                <a:latin typeface="微软雅黑" pitchFamily="34" charset="-122"/>
                <a:ea typeface="微软雅黑" pitchFamily="34" charset="-122"/>
              </a:rPr>
              <a:t>瑞吉欧教育实践的主要成就是“瑞吉欧社区，而不仅仅是其哲学或方法”。</a:t>
            </a:r>
            <a:endParaRPr lang="zh-CN" altLang="en-US" sz="2200" dirty="0">
              <a:solidFill>
                <a:schemeClr val="tx1">
                  <a:lumMod val="75000"/>
                  <a:lumOff val="25000"/>
                </a:schemeClr>
              </a:solidFill>
              <a:latin typeface="微软雅黑" pitchFamily="34" charset="-122"/>
              <a:ea typeface="微软雅黑" pitchFamily="34" charset="-122"/>
            </a:endParaRPr>
          </a:p>
          <a:p>
            <a:pPr>
              <a:lnSpc>
                <a:spcPct val="150000"/>
              </a:lnSpc>
            </a:pPr>
            <a:endParaRPr lang="zh-CN" altLang="en-US" sz="800"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2200" dirty="0">
                <a:solidFill>
                  <a:schemeClr val="tx1">
                    <a:lumMod val="75000"/>
                    <a:lumOff val="25000"/>
                  </a:schemeClr>
                </a:solidFill>
                <a:latin typeface="微软雅黑" pitchFamily="34" charset="-122"/>
                <a:ea typeface="微软雅黑" pitchFamily="34" charset="-122"/>
              </a:rPr>
              <a:t>瑞吉欧教育实践在怎样的儿童观可以用于课程发展的问题上挑起了激烈的讨论。</a:t>
            </a:r>
            <a:endParaRPr lang="zh-CN" altLang="en-US" sz="2200" dirty="0">
              <a:solidFill>
                <a:schemeClr val="tx1">
                  <a:lumMod val="75000"/>
                  <a:lumOff val="25000"/>
                </a:schemeClr>
              </a:solidFill>
              <a:latin typeface="微软雅黑" pitchFamily="34" charset="-122"/>
              <a:ea typeface="微软雅黑" pitchFamily="34" charset="-122"/>
            </a:endParaRPr>
          </a:p>
          <a:p>
            <a:pPr>
              <a:lnSpc>
                <a:spcPct val="150000"/>
              </a:lnSpc>
            </a:pPr>
            <a:endParaRPr lang="zh-CN" altLang="en-US" sz="800"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2200" dirty="0">
                <a:solidFill>
                  <a:schemeClr val="tx1">
                    <a:lumMod val="75000"/>
                    <a:lumOff val="25000"/>
                  </a:schemeClr>
                </a:solidFill>
                <a:latin typeface="微软雅黑" pitchFamily="34" charset="-122"/>
                <a:ea typeface="微软雅黑" pitchFamily="34" charset="-122"/>
              </a:rPr>
              <a:t>受瑞吉欧教育实践的启发，达尔伯格（Dahlberg， G.）等人在斯德哥尔摩教育学院提出了“学前教育的生态学”问题。</a:t>
            </a:r>
            <a:endParaRPr lang="zh-CN" altLang="en-US" sz="2200" dirty="0">
              <a:solidFill>
                <a:schemeClr val="tx1">
                  <a:lumMod val="75000"/>
                  <a:lumOff val="25000"/>
                </a:schemeClr>
              </a:solidFill>
              <a:latin typeface="微软雅黑" pitchFamily="34" charset="-122"/>
              <a:ea typeface="微软雅黑" pitchFamily="34" charset="-122"/>
            </a:endParaRPr>
          </a:p>
        </p:txBody>
      </p:sp>
      <p:sp>
        <p:nvSpPr>
          <p:cNvPr id="22" name="文本框 21"/>
          <p:cNvSpPr txBox="1"/>
          <p:nvPr/>
        </p:nvSpPr>
        <p:spPr>
          <a:xfrm>
            <a:off x="1079500" y="937895"/>
            <a:ext cx="9697085" cy="460375"/>
          </a:xfrm>
          <a:prstGeom prst="rect">
            <a:avLst/>
          </a:prstGeom>
          <a:noFill/>
          <a:ln w="9525">
            <a:noFill/>
          </a:ln>
        </p:spPr>
        <p:txBody>
          <a:bodyPr wrap="square">
            <a:spAutoFit/>
          </a:bodyPr>
          <a:p>
            <a:pPr indent="0"/>
            <a:r>
              <a:rPr sz="2400" b="1">
                <a:solidFill>
                  <a:schemeClr val="accent5">
                    <a:lumMod val="75000"/>
                  </a:schemeClr>
                </a:solidFill>
              </a:rPr>
              <a:t>（</a:t>
            </a:r>
            <a:r>
              <a:rPr lang="zh-CN" sz="2400" b="1">
                <a:solidFill>
                  <a:schemeClr val="accent5">
                    <a:lumMod val="75000"/>
                  </a:schemeClr>
                </a:solidFill>
              </a:rPr>
              <a:t>六</a:t>
            </a:r>
            <a:r>
              <a:rPr sz="2400" b="1">
                <a:solidFill>
                  <a:schemeClr val="accent5">
                    <a:lumMod val="75000"/>
                  </a:schemeClr>
                </a:solidFill>
              </a:rPr>
              <a:t>）瑞吉欧课程模式</a:t>
            </a:r>
            <a:endParaRPr sz="2400" b="1">
              <a:solidFill>
                <a:schemeClr val="accent5">
                  <a:lumMod val="75000"/>
                </a:schemeClr>
              </a:solidFill>
            </a:endParaRPr>
          </a:p>
        </p:txBody>
      </p:sp>
      <p:sp>
        <p:nvSpPr>
          <p:cNvPr id="5" name="文本框 4"/>
          <p:cNvSpPr txBox="1"/>
          <p:nvPr/>
        </p:nvSpPr>
        <p:spPr>
          <a:xfrm>
            <a:off x="1771015" y="1417955"/>
            <a:ext cx="3264535" cy="645160"/>
          </a:xfrm>
          <a:prstGeom prst="rect">
            <a:avLst/>
          </a:prstGeom>
          <a:noFill/>
        </p:spPr>
        <p:txBody>
          <a:bodyPr wrap="none" rtlCol="0" anchor="t">
            <a:spAutoFit/>
          </a:bodyPr>
          <a:p>
            <a:pPr indent="0" algn="l">
              <a:lnSpc>
                <a:spcPct val="150000"/>
              </a:lnSpc>
              <a:buNone/>
            </a:pPr>
            <a:r>
              <a:rPr lang="zh-CN" altLang="en-US" sz="2400" dirty="0">
                <a:solidFill>
                  <a:schemeClr val="accent5">
                    <a:lumMod val="75000"/>
                  </a:schemeClr>
                </a:solidFill>
                <a:latin typeface="微软雅黑" pitchFamily="34" charset="-122"/>
                <a:ea typeface="微软雅黑" pitchFamily="34" charset="-122"/>
                <a:sym typeface="+mn-ea"/>
              </a:rPr>
              <a:t>1. 一种课程，多种解释</a:t>
            </a:r>
            <a:endParaRPr lang="zh-CN" altLang="en-US" sz="2400" dirty="0">
              <a:solidFill>
                <a:schemeClr val="accent5">
                  <a:lumMod val="75000"/>
                </a:schemeClr>
              </a:solidFill>
              <a:latin typeface="微软雅黑" pitchFamily="34" charset="-122"/>
              <a:ea typeface="微软雅黑" pitchFamily="34" charset="-122"/>
              <a:sym typeface="+mn-ea"/>
            </a:endParaRPr>
          </a:p>
        </p:txBody>
      </p:sp>
    </p:spTree>
    <p:custDataLst>
      <p:tags r:id="rId1"/>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1304171" y="3021035"/>
            <a:ext cx="10043983" cy="1614805"/>
          </a:xfrm>
          <a:prstGeom prst="rect">
            <a:avLst/>
          </a:prstGeom>
          <a:noFill/>
        </p:spPr>
        <p:txBody>
          <a:bodyPr wrap="square" rtlCol="0">
            <a:spAutoFit/>
          </a:bodyPr>
          <a:lstStyle/>
          <a:p>
            <a:pPr>
              <a:lnSpc>
                <a:spcPct val="150000"/>
              </a:lnSpc>
            </a:pPr>
            <a:r>
              <a:rPr lang="zh-CN" altLang="en-US" sz="2200" dirty="0">
                <a:solidFill>
                  <a:schemeClr val="tx1">
                    <a:lumMod val="75000"/>
                    <a:lumOff val="25000"/>
                  </a:schemeClr>
                </a:solidFill>
                <a:latin typeface="微软雅黑" pitchFamily="34" charset="-122"/>
                <a:ea typeface="微软雅黑" pitchFamily="34" charset="-122"/>
              </a:rPr>
              <a:t> ① 意大利特有的文化和政治。</a:t>
            </a:r>
            <a:endParaRPr lang="zh-CN" altLang="en-US" sz="2200"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2200" dirty="0">
                <a:solidFill>
                  <a:schemeClr val="tx1">
                    <a:lumMod val="75000"/>
                    <a:lumOff val="25000"/>
                  </a:schemeClr>
                </a:solidFill>
                <a:latin typeface="微软雅黑" pitchFamily="34" charset="-122"/>
                <a:ea typeface="微软雅黑" pitchFamily="34" charset="-122"/>
              </a:rPr>
              <a:t> ② 进步主义教育思潮的影响。</a:t>
            </a:r>
            <a:endParaRPr lang="zh-CN" altLang="en-US" sz="2200"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2200" dirty="0">
                <a:solidFill>
                  <a:schemeClr val="tx1">
                    <a:lumMod val="75000"/>
                    <a:lumOff val="25000"/>
                  </a:schemeClr>
                </a:solidFill>
                <a:latin typeface="微软雅黑" pitchFamily="34" charset="-122"/>
                <a:ea typeface="微软雅黑" pitchFamily="34" charset="-122"/>
              </a:rPr>
              <a:t> ③ 建构主义理论的影响。</a:t>
            </a:r>
            <a:endParaRPr lang="zh-CN" altLang="en-US" sz="2200" dirty="0">
              <a:solidFill>
                <a:schemeClr val="tx1">
                  <a:lumMod val="75000"/>
                  <a:lumOff val="25000"/>
                </a:schemeClr>
              </a:solidFill>
              <a:latin typeface="微软雅黑" pitchFamily="34" charset="-122"/>
              <a:ea typeface="微软雅黑" pitchFamily="34" charset="-122"/>
            </a:endParaRPr>
          </a:p>
        </p:txBody>
      </p:sp>
      <p:pic>
        <p:nvPicPr>
          <p:cNvPr id="3" name="图片 2"/>
          <p:cNvPicPr>
            <a:picLocks noChangeAspect="1"/>
          </p:cNvPicPr>
          <p:nvPr/>
        </p:nvPicPr>
        <p:blipFill>
          <a:blip r:embed="rId1"/>
          <a:stretch>
            <a:fillRect/>
          </a:stretch>
        </p:blipFill>
        <p:spPr>
          <a:xfrm>
            <a:off x="7381815" y="2414678"/>
            <a:ext cx="3695739" cy="2404457"/>
          </a:xfrm>
          <a:prstGeom prst="rect">
            <a:avLst/>
          </a:prstGeom>
          <a:ln>
            <a:noFill/>
          </a:ln>
          <a:effectLst>
            <a:outerShdw blurRad="292100" dist="139700" dir="2700000" algn="tl" rotWithShape="0">
              <a:srgbClr val="333333">
                <a:alpha val="65000"/>
              </a:srgbClr>
            </a:outerShdw>
          </a:effectLst>
        </p:spPr>
      </p:pic>
      <p:sp>
        <p:nvSpPr>
          <p:cNvPr id="22" name="文本框 21"/>
          <p:cNvSpPr txBox="1"/>
          <p:nvPr/>
        </p:nvSpPr>
        <p:spPr>
          <a:xfrm>
            <a:off x="1079500" y="937895"/>
            <a:ext cx="9697085" cy="460375"/>
          </a:xfrm>
          <a:prstGeom prst="rect">
            <a:avLst/>
          </a:prstGeom>
          <a:noFill/>
          <a:ln w="9525">
            <a:noFill/>
          </a:ln>
        </p:spPr>
        <p:txBody>
          <a:bodyPr wrap="square">
            <a:spAutoFit/>
          </a:bodyPr>
          <a:p>
            <a:pPr indent="0"/>
            <a:r>
              <a:rPr sz="2400" b="1">
                <a:solidFill>
                  <a:schemeClr val="accent5">
                    <a:lumMod val="75000"/>
                  </a:schemeClr>
                </a:solidFill>
              </a:rPr>
              <a:t>（</a:t>
            </a:r>
            <a:r>
              <a:rPr lang="zh-CN" sz="2400" b="1">
                <a:solidFill>
                  <a:schemeClr val="accent5">
                    <a:lumMod val="75000"/>
                  </a:schemeClr>
                </a:solidFill>
              </a:rPr>
              <a:t>六</a:t>
            </a:r>
            <a:r>
              <a:rPr sz="2400" b="1">
                <a:solidFill>
                  <a:schemeClr val="accent5">
                    <a:lumMod val="75000"/>
                  </a:schemeClr>
                </a:solidFill>
              </a:rPr>
              <a:t>）瑞吉欧课程模式</a:t>
            </a:r>
            <a:endParaRPr sz="2400" b="1">
              <a:solidFill>
                <a:schemeClr val="accent5">
                  <a:lumMod val="75000"/>
                </a:schemeClr>
              </a:solidFill>
            </a:endParaRPr>
          </a:p>
        </p:txBody>
      </p:sp>
      <p:sp>
        <p:nvSpPr>
          <p:cNvPr id="5" name="文本框 4"/>
          <p:cNvSpPr txBox="1"/>
          <p:nvPr/>
        </p:nvSpPr>
        <p:spPr>
          <a:xfrm>
            <a:off x="1771015" y="1417955"/>
            <a:ext cx="3044190" cy="645160"/>
          </a:xfrm>
          <a:prstGeom prst="rect">
            <a:avLst/>
          </a:prstGeom>
          <a:noFill/>
        </p:spPr>
        <p:txBody>
          <a:bodyPr wrap="none" rtlCol="0" anchor="t">
            <a:spAutoFit/>
          </a:bodyPr>
          <a:p>
            <a:pPr indent="0">
              <a:lnSpc>
                <a:spcPct val="150000"/>
              </a:lnSpc>
              <a:buNone/>
            </a:pPr>
            <a:r>
              <a:rPr sz="2400" dirty="0">
                <a:solidFill>
                  <a:schemeClr val="accent5">
                    <a:lumMod val="75000"/>
                  </a:schemeClr>
                </a:solidFill>
                <a:latin typeface="微软雅黑" pitchFamily="34" charset="-122"/>
                <a:ea typeface="微软雅黑" pitchFamily="34" charset="-122"/>
                <a:sym typeface="+mn-ea"/>
              </a:rPr>
              <a:t> 2. 瑞吉欧教育的背景</a:t>
            </a:r>
            <a:endParaRPr sz="2400" dirty="0">
              <a:solidFill>
                <a:schemeClr val="accent5">
                  <a:lumMod val="75000"/>
                </a:schemeClr>
              </a:solidFill>
              <a:latin typeface="微软雅黑" pitchFamily="34" charset="-122"/>
              <a:ea typeface="微软雅黑" pitchFamily="34" charset="-122"/>
              <a:sym typeface="+mn-ea"/>
            </a:endParaRPr>
          </a:p>
        </p:txBody>
      </p:sp>
      <p:sp>
        <p:nvSpPr>
          <p:cNvPr id="100" name="文本框 99"/>
          <p:cNvSpPr txBox="1"/>
          <p:nvPr/>
        </p:nvSpPr>
        <p:spPr>
          <a:xfrm>
            <a:off x="1151890" y="2240915"/>
            <a:ext cx="6604635" cy="429895"/>
          </a:xfrm>
          <a:prstGeom prst="rect">
            <a:avLst/>
          </a:prstGeom>
          <a:noFill/>
          <a:ln w="9525">
            <a:noFill/>
          </a:ln>
        </p:spPr>
        <p:txBody>
          <a:bodyPr wrap="square">
            <a:spAutoFit/>
          </a:bodyPr>
          <a:p>
            <a:pPr marL="0" indent="0" algn="l"/>
            <a:r>
              <a:rPr lang="zh-CN" sz="2200" b="0">
                <a:solidFill>
                  <a:schemeClr val="accent2">
                    <a:lumMod val="75000"/>
                  </a:schemeClr>
                </a:solidFill>
                <a:cs typeface="宋体" charset="0"/>
              </a:rPr>
              <a:t>（</a:t>
            </a:r>
            <a:r>
              <a:rPr lang="en-US" sz="2200" b="0">
                <a:solidFill>
                  <a:schemeClr val="accent2">
                    <a:lumMod val="75000"/>
                  </a:schemeClr>
                </a:solidFill>
                <a:latin typeface="Calibri" charset="0"/>
                <a:cs typeface="宋体" charset="0"/>
              </a:rPr>
              <a:t>1</a:t>
            </a:r>
            <a:r>
              <a:rPr lang="zh-CN" sz="2200" b="0">
                <a:solidFill>
                  <a:schemeClr val="accent2">
                    <a:lumMod val="75000"/>
                  </a:schemeClr>
                </a:solidFill>
                <a:cs typeface="宋体" charset="0"/>
              </a:rPr>
              <a:t>） 瑞吉欧教育体系的理论基础和文化背景</a:t>
            </a:r>
            <a:endParaRPr lang="zh-CN" altLang="en-US" sz="2200" b="0">
              <a:solidFill>
                <a:schemeClr val="accent2">
                  <a:lumMod val="75000"/>
                </a:schemeClr>
              </a:solidFill>
              <a:cs typeface="宋体" charset="0"/>
            </a:endParaRPr>
          </a:p>
        </p:txBody>
      </p:sp>
    </p:spTree>
    <p:custDataLst>
      <p:tags r:id="rId2"/>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1292106" y="2850220"/>
            <a:ext cx="10043983" cy="3646170"/>
          </a:xfrm>
          <a:prstGeom prst="rect">
            <a:avLst/>
          </a:prstGeom>
          <a:noFill/>
        </p:spPr>
        <p:txBody>
          <a:bodyPr wrap="square" rtlCol="0">
            <a:spAutoFit/>
          </a:bodyPr>
          <a:lstStyle/>
          <a:p>
            <a:pPr>
              <a:lnSpc>
                <a:spcPct val="150000"/>
              </a:lnSpc>
            </a:pPr>
            <a:r>
              <a:rPr lang="zh-CN" altLang="en-US" sz="2200" dirty="0">
                <a:solidFill>
                  <a:schemeClr val="tx1">
                    <a:lumMod val="75000"/>
                    <a:lumOff val="25000"/>
                  </a:schemeClr>
                </a:solidFill>
                <a:latin typeface="微软雅黑" pitchFamily="34" charset="-122"/>
                <a:ea typeface="微软雅黑" pitchFamily="34" charset="-122"/>
              </a:rPr>
              <a:t>瑞吉欧教育体系的研究进一步提出了关于个体和集体学习关系问题</a:t>
            </a:r>
            <a:endParaRPr lang="zh-CN" altLang="en-US" sz="2200"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2200" dirty="0">
                <a:solidFill>
                  <a:schemeClr val="tx1">
                    <a:lumMod val="75000"/>
                    <a:lumOff val="25000"/>
                  </a:schemeClr>
                </a:solidFill>
                <a:latin typeface="微软雅黑" pitchFamily="34" charset="-122"/>
                <a:ea typeface="微软雅黑" pitchFamily="34" charset="-122"/>
              </a:rPr>
              <a:t>瑞吉欧教育体系的“集体学习”中的“集体”，不仅仅指的是儿童，还包括成人，</a:t>
            </a:r>
            <a:endParaRPr lang="zh-CN" altLang="en-US" sz="2200"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2200" dirty="0">
                <a:solidFill>
                  <a:schemeClr val="tx1">
                    <a:lumMod val="75000"/>
                    <a:lumOff val="25000"/>
                  </a:schemeClr>
                </a:solidFill>
                <a:latin typeface="微软雅黑" pitchFamily="34" charset="-122"/>
                <a:ea typeface="微软雅黑" pitchFamily="34" charset="-122"/>
              </a:rPr>
              <a:t>在瑞吉欧的“集体学习”过程中，强调了记录儿童学习过程的重要性，也强调了儿童和教师重温学习时刻的重要性。</a:t>
            </a:r>
            <a:endParaRPr lang="zh-CN" altLang="en-US" sz="2200"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2200" dirty="0">
                <a:solidFill>
                  <a:schemeClr val="tx1">
                    <a:lumMod val="75000"/>
                    <a:lumOff val="25000"/>
                  </a:schemeClr>
                </a:solidFill>
                <a:latin typeface="微软雅黑" pitchFamily="34" charset="-122"/>
                <a:ea typeface="微软雅黑" pitchFamily="34" charset="-122"/>
              </a:rPr>
              <a:t>瑞吉欧学校也特别注重家庭—学校关系的建立和社区的参与，将教育机构的教育放置于更为杂的关系之中。</a:t>
            </a:r>
            <a:endParaRPr lang="zh-CN" altLang="en-US" sz="2200" dirty="0">
              <a:solidFill>
                <a:schemeClr val="tx1">
                  <a:lumMod val="75000"/>
                  <a:lumOff val="25000"/>
                </a:schemeClr>
              </a:solidFill>
              <a:latin typeface="微软雅黑" pitchFamily="34" charset="-122"/>
              <a:ea typeface="微软雅黑" pitchFamily="34" charset="-122"/>
            </a:endParaRPr>
          </a:p>
          <a:p>
            <a:pPr>
              <a:lnSpc>
                <a:spcPct val="150000"/>
              </a:lnSpc>
            </a:pPr>
            <a:endParaRPr lang="zh-CN" altLang="en-US" sz="2200" dirty="0">
              <a:solidFill>
                <a:schemeClr val="tx1">
                  <a:lumMod val="75000"/>
                  <a:lumOff val="25000"/>
                </a:schemeClr>
              </a:solidFill>
              <a:latin typeface="微软雅黑" pitchFamily="34" charset="-122"/>
              <a:ea typeface="微软雅黑" pitchFamily="34" charset="-122"/>
            </a:endParaRPr>
          </a:p>
        </p:txBody>
      </p:sp>
      <p:sp>
        <p:nvSpPr>
          <p:cNvPr id="22" name="文本框 21"/>
          <p:cNvSpPr txBox="1"/>
          <p:nvPr/>
        </p:nvSpPr>
        <p:spPr>
          <a:xfrm>
            <a:off x="1079500" y="937895"/>
            <a:ext cx="9697085" cy="460375"/>
          </a:xfrm>
          <a:prstGeom prst="rect">
            <a:avLst/>
          </a:prstGeom>
          <a:noFill/>
          <a:ln w="9525">
            <a:noFill/>
          </a:ln>
        </p:spPr>
        <p:txBody>
          <a:bodyPr wrap="square">
            <a:spAutoFit/>
          </a:bodyPr>
          <a:p>
            <a:pPr indent="0"/>
            <a:r>
              <a:rPr sz="2400" b="1">
                <a:solidFill>
                  <a:schemeClr val="accent5">
                    <a:lumMod val="75000"/>
                  </a:schemeClr>
                </a:solidFill>
              </a:rPr>
              <a:t>（</a:t>
            </a:r>
            <a:r>
              <a:rPr lang="zh-CN" sz="2400" b="1">
                <a:solidFill>
                  <a:schemeClr val="accent5">
                    <a:lumMod val="75000"/>
                  </a:schemeClr>
                </a:solidFill>
              </a:rPr>
              <a:t>六</a:t>
            </a:r>
            <a:r>
              <a:rPr sz="2400" b="1">
                <a:solidFill>
                  <a:schemeClr val="accent5">
                    <a:lumMod val="75000"/>
                  </a:schemeClr>
                </a:solidFill>
              </a:rPr>
              <a:t>）瑞吉欧课程模式</a:t>
            </a:r>
            <a:endParaRPr sz="2400" b="1">
              <a:solidFill>
                <a:schemeClr val="accent5">
                  <a:lumMod val="75000"/>
                </a:schemeClr>
              </a:solidFill>
            </a:endParaRPr>
          </a:p>
        </p:txBody>
      </p:sp>
      <p:sp>
        <p:nvSpPr>
          <p:cNvPr id="5" name="文本框 4"/>
          <p:cNvSpPr txBox="1"/>
          <p:nvPr/>
        </p:nvSpPr>
        <p:spPr>
          <a:xfrm>
            <a:off x="1771015" y="1417955"/>
            <a:ext cx="3044190" cy="645160"/>
          </a:xfrm>
          <a:prstGeom prst="rect">
            <a:avLst/>
          </a:prstGeom>
          <a:noFill/>
        </p:spPr>
        <p:txBody>
          <a:bodyPr wrap="none" rtlCol="0" anchor="t">
            <a:spAutoFit/>
          </a:bodyPr>
          <a:p>
            <a:pPr indent="0">
              <a:lnSpc>
                <a:spcPct val="150000"/>
              </a:lnSpc>
              <a:buNone/>
            </a:pPr>
            <a:r>
              <a:rPr sz="2400" dirty="0">
                <a:solidFill>
                  <a:schemeClr val="accent5">
                    <a:lumMod val="75000"/>
                  </a:schemeClr>
                </a:solidFill>
                <a:latin typeface="微软雅黑" pitchFamily="34" charset="-122"/>
                <a:ea typeface="微软雅黑" pitchFamily="34" charset="-122"/>
                <a:sym typeface="+mn-ea"/>
              </a:rPr>
              <a:t> 2. 瑞吉欧教育的背景</a:t>
            </a:r>
            <a:endParaRPr sz="2400" dirty="0">
              <a:solidFill>
                <a:schemeClr val="accent5">
                  <a:lumMod val="75000"/>
                </a:schemeClr>
              </a:solidFill>
              <a:latin typeface="微软雅黑" pitchFamily="34" charset="-122"/>
              <a:ea typeface="微软雅黑" pitchFamily="34" charset="-122"/>
              <a:sym typeface="+mn-ea"/>
            </a:endParaRPr>
          </a:p>
        </p:txBody>
      </p:sp>
      <p:sp>
        <p:nvSpPr>
          <p:cNvPr id="100" name="文本框 99"/>
          <p:cNvSpPr txBox="1"/>
          <p:nvPr/>
        </p:nvSpPr>
        <p:spPr>
          <a:xfrm>
            <a:off x="1151890" y="2240915"/>
            <a:ext cx="6604635" cy="429895"/>
          </a:xfrm>
          <a:prstGeom prst="rect">
            <a:avLst/>
          </a:prstGeom>
          <a:noFill/>
          <a:ln w="9525">
            <a:noFill/>
          </a:ln>
        </p:spPr>
        <p:txBody>
          <a:bodyPr wrap="square">
            <a:spAutoFit/>
          </a:bodyPr>
          <a:p>
            <a:pPr marL="0" indent="0" algn="l"/>
            <a:r>
              <a:rPr sz="2200" b="0">
                <a:solidFill>
                  <a:schemeClr val="accent2">
                    <a:lumMod val="75000"/>
                  </a:schemeClr>
                </a:solidFill>
                <a:cs typeface="宋体" charset="0"/>
              </a:rPr>
              <a:t>（2） 瑞吉欧教育体系的新关注点</a:t>
            </a:r>
            <a:endParaRPr sz="2200" b="0">
              <a:solidFill>
                <a:schemeClr val="accent2">
                  <a:lumMod val="75000"/>
                </a:schemeClr>
              </a:solidFill>
              <a:cs typeface="宋体" charset="0"/>
            </a:endParaRPr>
          </a:p>
        </p:txBody>
      </p:sp>
    </p:spTree>
    <p:custDataLst>
      <p:tags r:id="rId1"/>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1304171" y="3021035"/>
            <a:ext cx="10043983" cy="2122805"/>
          </a:xfrm>
          <a:prstGeom prst="rect">
            <a:avLst/>
          </a:prstGeom>
          <a:noFill/>
        </p:spPr>
        <p:txBody>
          <a:bodyPr wrap="square" rtlCol="0">
            <a:spAutoFit/>
          </a:bodyPr>
          <a:lstStyle/>
          <a:p>
            <a:pPr>
              <a:lnSpc>
                <a:spcPct val="150000"/>
              </a:lnSpc>
            </a:pPr>
            <a:r>
              <a:rPr lang="zh-CN" altLang="en-US" sz="2200" dirty="0">
                <a:solidFill>
                  <a:schemeClr val="tx1">
                    <a:lumMod val="75000"/>
                    <a:lumOff val="25000"/>
                  </a:schemeClr>
                </a:solidFill>
                <a:latin typeface="微软雅黑" pitchFamily="34" charset="-122"/>
                <a:ea typeface="微软雅黑" pitchFamily="34" charset="-122"/>
              </a:rPr>
              <a:t> 对于瑞吉欧学校而言，家庭参与是与教育目的直接紧密联系起来的。</a:t>
            </a:r>
            <a:endParaRPr lang="zh-CN" altLang="en-US" sz="2200"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2200" dirty="0">
                <a:solidFill>
                  <a:schemeClr val="tx1">
                    <a:lumMod val="75000"/>
                    <a:lumOff val="25000"/>
                  </a:schemeClr>
                </a:solidFill>
                <a:latin typeface="微软雅黑" pitchFamily="34" charset="-122"/>
                <a:ea typeface="微软雅黑" pitchFamily="34" charset="-122"/>
              </a:rPr>
              <a:t>在教育过程中，3个主要的参与者——儿童、教育者和家庭——被认为是平等的、紧密相连和缺一不可的，如若他们中的任何一方状态良好，就会促进另外两方的参与。</a:t>
            </a:r>
            <a:endParaRPr lang="zh-CN" altLang="en-US" sz="2200" dirty="0">
              <a:solidFill>
                <a:schemeClr val="tx1">
                  <a:lumMod val="75000"/>
                  <a:lumOff val="25000"/>
                </a:schemeClr>
              </a:solidFill>
              <a:latin typeface="微软雅黑" pitchFamily="34" charset="-122"/>
              <a:ea typeface="微软雅黑" pitchFamily="34" charset="-122"/>
            </a:endParaRPr>
          </a:p>
        </p:txBody>
      </p:sp>
      <p:sp>
        <p:nvSpPr>
          <p:cNvPr id="22" name="文本框 21"/>
          <p:cNvSpPr txBox="1"/>
          <p:nvPr/>
        </p:nvSpPr>
        <p:spPr>
          <a:xfrm>
            <a:off x="1079500" y="937895"/>
            <a:ext cx="9697085" cy="460375"/>
          </a:xfrm>
          <a:prstGeom prst="rect">
            <a:avLst/>
          </a:prstGeom>
          <a:noFill/>
          <a:ln w="9525">
            <a:noFill/>
          </a:ln>
        </p:spPr>
        <p:txBody>
          <a:bodyPr wrap="square">
            <a:spAutoFit/>
          </a:bodyPr>
          <a:p>
            <a:pPr indent="0"/>
            <a:r>
              <a:rPr sz="2400" b="1">
                <a:solidFill>
                  <a:schemeClr val="accent5">
                    <a:lumMod val="75000"/>
                  </a:schemeClr>
                </a:solidFill>
              </a:rPr>
              <a:t>（</a:t>
            </a:r>
            <a:r>
              <a:rPr lang="zh-CN" sz="2400" b="1">
                <a:solidFill>
                  <a:schemeClr val="accent5">
                    <a:lumMod val="75000"/>
                  </a:schemeClr>
                </a:solidFill>
              </a:rPr>
              <a:t>六</a:t>
            </a:r>
            <a:r>
              <a:rPr sz="2400" b="1">
                <a:solidFill>
                  <a:schemeClr val="accent5">
                    <a:lumMod val="75000"/>
                  </a:schemeClr>
                </a:solidFill>
              </a:rPr>
              <a:t>）瑞吉欧课程模式</a:t>
            </a:r>
            <a:endParaRPr sz="2400" b="1">
              <a:solidFill>
                <a:schemeClr val="accent5">
                  <a:lumMod val="75000"/>
                </a:schemeClr>
              </a:solidFill>
            </a:endParaRPr>
          </a:p>
        </p:txBody>
      </p:sp>
      <p:sp>
        <p:nvSpPr>
          <p:cNvPr id="5" name="文本框 4"/>
          <p:cNvSpPr txBox="1"/>
          <p:nvPr/>
        </p:nvSpPr>
        <p:spPr>
          <a:xfrm>
            <a:off x="1771015" y="1417955"/>
            <a:ext cx="3044190" cy="645160"/>
          </a:xfrm>
          <a:prstGeom prst="rect">
            <a:avLst/>
          </a:prstGeom>
          <a:noFill/>
        </p:spPr>
        <p:txBody>
          <a:bodyPr wrap="none" rtlCol="0" anchor="t">
            <a:spAutoFit/>
          </a:bodyPr>
          <a:p>
            <a:pPr indent="0">
              <a:lnSpc>
                <a:spcPct val="150000"/>
              </a:lnSpc>
              <a:buNone/>
            </a:pPr>
            <a:r>
              <a:rPr sz="2400" dirty="0">
                <a:solidFill>
                  <a:schemeClr val="accent5">
                    <a:lumMod val="75000"/>
                  </a:schemeClr>
                </a:solidFill>
                <a:latin typeface="微软雅黑" pitchFamily="34" charset="-122"/>
                <a:ea typeface="微软雅黑" pitchFamily="34" charset="-122"/>
                <a:sym typeface="+mn-ea"/>
              </a:rPr>
              <a:t> 2. 瑞吉欧教育的背景</a:t>
            </a:r>
            <a:endParaRPr sz="2400" dirty="0">
              <a:solidFill>
                <a:schemeClr val="accent5">
                  <a:lumMod val="75000"/>
                </a:schemeClr>
              </a:solidFill>
              <a:latin typeface="微软雅黑" pitchFamily="34" charset="-122"/>
              <a:ea typeface="微软雅黑" pitchFamily="34" charset="-122"/>
              <a:sym typeface="+mn-ea"/>
            </a:endParaRPr>
          </a:p>
        </p:txBody>
      </p:sp>
      <p:sp>
        <p:nvSpPr>
          <p:cNvPr id="100" name="文本框 99"/>
          <p:cNvSpPr txBox="1"/>
          <p:nvPr/>
        </p:nvSpPr>
        <p:spPr>
          <a:xfrm>
            <a:off x="1151890" y="2240915"/>
            <a:ext cx="6604635" cy="429895"/>
          </a:xfrm>
          <a:prstGeom prst="rect">
            <a:avLst/>
          </a:prstGeom>
          <a:noFill/>
          <a:ln w="9525">
            <a:noFill/>
          </a:ln>
        </p:spPr>
        <p:txBody>
          <a:bodyPr wrap="square">
            <a:spAutoFit/>
          </a:bodyPr>
          <a:p>
            <a:pPr marL="0" indent="0" algn="l"/>
            <a:r>
              <a:rPr sz="2200" b="0">
                <a:solidFill>
                  <a:schemeClr val="accent2">
                    <a:lumMod val="75000"/>
                  </a:schemeClr>
                </a:solidFill>
                <a:cs typeface="宋体" charset="0"/>
              </a:rPr>
              <a:t>（2） 瑞吉欧教育体系的新关注点</a:t>
            </a:r>
            <a:endParaRPr sz="2200" b="0">
              <a:solidFill>
                <a:schemeClr val="accent2">
                  <a:lumMod val="75000"/>
                </a:schemeClr>
              </a:solidFill>
              <a:cs typeface="宋体" charset="0"/>
            </a:endParaRP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userDrawn="1"/>
        </p:nvSpPr>
        <p:spPr>
          <a:xfrm>
            <a:off x="-635" y="6581775"/>
            <a:ext cx="12251055" cy="309245"/>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1091565" y="974725"/>
            <a:ext cx="8464550" cy="460375"/>
          </a:xfrm>
          <a:prstGeom prst="rect">
            <a:avLst/>
          </a:prstGeom>
          <a:noFill/>
          <a:ln w="9525">
            <a:noFill/>
          </a:ln>
        </p:spPr>
        <p:txBody>
          <a:bodyPr wrap="square">
            <a:spAutoFit/>
          </a:bodyPr>
          <a:p>
            <a:pPr indent="0"/>
            <a:r>
              <a:rPr lang="zh-CN" sz="2400" b="1">
                <a:solidFill>
                  <a:schemeClr val="accent5">
                    <a:lumMod val="75000"/>
                  </a:schemeClr>
                </a:solidFill>
                <a:cs typeface="宋体" charset="0"/>
              </a:rPr>
              <a:t>（一）</a:t>
            </a:r>
            <a:r>
              <a:rPr lang="en-US" sz="2400" b="1">
                <a:solidFill>
                  <a:schemeClr val="accent5">
                    <a:lumMod val="75000"/>
                  </a:schemeClr>
                </a:solidFill>
                <a:latin typeface="宋体" charset="0"/>
                <a:cs typeface="Times New Roman" panose="02020603050405020304" pitchFamily="18" charset="0"/>
              </a:rPr>
              <a:t> </a:t>
            </a:r>
            <a:r>
              <a:rPr lang="zh-CN" sz="2400" b="1">
                <a:solidFill>
                  <a:schemeClr val="accent5">
                    <a:lumMod val="75000"/>
                  </a:schemeClr>
                </a:solidFill>
                <a:cs typeface="宋体" charset="0"/>
              </a:rPr>
              <a:t>联合国教育、科学及文化组织对学前教育政策的关注</a:t>
            </a:r>
            <a:endParaRPr lang="zh-CN" altLang="en-US" sz="2400" b="1">
              <a:solidFill>
                <a:schemeClr val="accent5">
                  <a:lumMod val="75000"/>
                </a:schemeClr>
              </a:solidFill>
              <a:cs typeface="宋体" charset="0"/>
            </a:endParaRPr>
          </a:p>
        </p:txBody>
      </p:sp>
      <p:sp>
        <p:nvSpPr>
          <p:cNvPr id="100" name="文本框 99"/>
          <p:cNvSpPr txBox="1"/>
          <p:nvPr/>
        </p:nvSpPr>
        <p:spPr>
          <a:xfrm>
            <a:off x="594995" y="124460"/>
            <a:ext cx="10991850" cy="583565"/>
          </a:xfrm>
          <a:prstGeom prst="rect">
            <a:avLst/>
          </a:prstGeom>
          <a:noFill/>
          <a:ln w="9525">
            <a:noFill/>
          </a:ln>
        </p:spPr>
        <p:txBody>
          <a:bodyPr wrap="square">
            <a:spAutoFit/>
          </a:bodyPr>
          <a:p>
            <a:pPr indent="0"/>
            <a:r>
              <a:rPr sz="3200" b="1">
                <a:solidFill>
                  <a:schemeClr val="accent5">
                    <a:lumMod val="50000"/>
                  </a:schemeClr>
                </a:solidFill>
                <a:latin typeface="+mj-lt"/>
                <a:cs typeface="+mj-lt"/>
              </a:rPr>
              <a:t>一、 国际权威组织对包括学前教育课程在内的政策的关注    </a:t>
            </a:r>
            <a:endParaRPr sz="3200" b="1">
              <a:solidFill>
                <a:schemeClr val="accent5">
                  <a:lumMod val="50000"/>
                </a:schemeClr>
              </a:solidFill>
              <a:latin typeface="+mj-lt"/>
              <a:cs typeface="+mj-lt"/>
            </a:endParaRPr>
          </a:p>
        </p:txBody>
      </p:sp>
      <p:sp>
        <p:nvSpPr>
          <p:cNvPr id="3" name="文本框 2"/>
          <p:cNvSpPr txBox="1"/>
          <p:nvPr/>
        </p:nvSpPr>
        <p:spPr>
          <a:xfrm>
            <a:off x="1402715" y="1837055"/>
            <a:ext cx="10506710" cy="598805"/>
          </a:xfrm>
          <a:prstGeom prst="rect">
            <a:avLst/>
          </a:prstGeom>
          <a:noFill/>
          <a:ln w="9525">
            <a:noFill/>
          </a:ln>
        </p:spPr>
        <p:txBody>
          <a:bodyPr wrap="square">
            <a:spAutoFit/>
          </a:bodyPr>
          <a:p>
            <a:pPr indent="0" algn="l" fontAlgn="auto">
              <a:lnSpc>
                <a:spcPct val="150000"/>
              </a:lnSpc>
              <a:buFont typeface="Wingdings" panose="05000000000000000000" charset="0"/>
              <a:buNone/>
            </a:pPr>
            <a:r>
              <a:rPr lang="en-US" sz="2200" b="0">
                <a:solidFill>
                  <a:schemeClr val="tx1"/>
                </a:solidFill>
                <a:latin typeface="Calibri" charset="0"/>
                <a:cs typeface="宋体" charset="0"/>
              </a:rPr>
              <a:t>2000</a:t>
            </a:r>
            <a:r>
              <a:rPr lang="zh-CN" sz="2200" b="0">
                <a:solidFill>
                  <a:schemeClr val="tx1"/>
                </a:solidFill>
                <a:cs typeface="宋体" charset="0"/>
              </a:rPr>
              <a:t>年</a:t>
            </a:r>
            <a:r>
              <a:rPr lang="en-US" sz="2200" b="0">
                <a:solidFill>
                  <a:schemeClr val="tx1"/>
                </a:solidFill>
                <a:latin typeface="Calibri" charset="0"/>
                <a:cs typeface="宋体" charset="0"/>
              </a:rPr>
              <a:t>11</a:t>
            </a:r>
            <a:r>
              <a:rPr lang="zh-CN" sz="2200" b="0">
                <a:solidFill>
                  <a:schemeClr val="tx1"/>
                </a:solidFill>
                <a:cs typeface="宋体" charset="0"/>
              </a:rPr>
              <a:t>月，《儿童早期价值观教育行动框架》</a:t>
            </a:r>
            <a:r>
              <a:rPr lang="zh-CN" sz="2200" b="0">
                <a:solidFill>
                  <a:schemeClr val="tx1"/>
                </a:solidFill>
                <a:ea typeface="宋体" charset="0"/>
                <a:cs typeface="宋体" charset="0"/>
              </a:rPr>
              <a:t>：</a:t>
            </a:r>
            <a:endParaRPr lang="zh-CN" altLang="en-US" sz="2200" b="0">
              <a:solidFill>
                <a:schemeClr val="tx1"/>
              </a:solidFill>
              <a:ea typeface="宋体" charset="0"/>
              <a:cs typeface="宋体" charset="0"/>
            </a:endParaRPr>
          </a:p>
        </p:txBody>
      </p:sp>
      <p:sp>
        <p:nvSpPr>
          <p:cNvPr id="4" name="文本框 3"/>
          <p:cNvSpPr txBox="1"/>
          <p:nvPr/>
        </p:nvSpPr>
        <p:spPr>
          <a:xfrm>
            <a:off x="1410335" y="2726055"/>
            <a:ext cx="9681210" cy="2861310"/>
          </a:xfrm>
          <a:prstGeom prst="rect">
            <a:avLst/>
          </a:prstGeom>
          <a:noFill/>
        </p:spPr>
        <p:txBody>
          <a:bodyPr wrap="square" rtlCol="0" anchor="t">
            <a:spAutoFit/>
          </a:bodyPr>
          <a:p>
            <a:pPr marL="285750" indent="-285750" algn="l" fontAlgn="auto">
              <a:lnSpc>
                <a:spcPct val="150000"/>
              </a:lnSpc>
              <a:buFont typeface="Wingdings" panose="05000000000000000000" charset="0"/>
              <a:buChar char=""/>
            </a:pPr>
            <a:r>
              <a:rPr lang="zh-CN" sz="2000">
                <a:solidFill>
                  <a:srgbClr val="2F5496"/>
                </a:solidFill>
                <a:cs typeface="宋体" charset="0"/>
                <a:sym typeface="+mn-ea"/>
              </a:rPr>
              <a:t>一个“灵活的、创造性的、沟通的、支持性的”幼儿学习环境之需要；</a:t>
            </a:r>
            <a:endParaRPr lang="zh-CN" sz="2000">
              <a:solidFill>
                <a:srgbClr val="2F5496"/>
              </a:solidFill>
              <a:cs typeface="宋体" charset="0"/>
              <a:sym typeface="+mn-ea"/>
            </a:endParaRPr>
          </a:p>
          <a:p>
            <a:pPr marL="285750" indent="-285750" algn="l" fontAlgn="auto">
              <a:lnSpc>
                <a:spcPct val="150000"/>
              </a:lnSpc>
              <a:buFont typeface="Wingdings" panose="05000000000000000000" charset="0"/>
              <a:buChar char=""/>
            </a:pPr>
            <a:r>
              <a:rPr lang="en-US" sz="2000">
                <a:solidFill>
                  <a:srgbClr val="2F5496"/>
                </a:solidFill>
                <a:latin typeface="宋体" charset="0"/>
                <a:sym typeface="+mn-ea"/>
              </a:rPr>
              <a:t> </a:t>
            </a:r>
            <a:r>
              <a:rPr lang="zh-CN" sz="2000">
                <a:solidFill>
                  <a:srgbClr val="2F5496"/>
                </a:solidFill>
                <a:cs typeface="宋体" charset="0"/>
                <a:sym typeface="+mn-ea"/>
              </a:rPr>
              <a:t>以价值观为基础的、有利于儿童的学习环境之影响，每个孩子在这种环境中都能够表现其创造能力和沟通技能；</a:t>
            </a:r>
            <a:endParaRPr lang="zh-CN" sz="2000">
              <a:solidFill>
                <a:srgbClr val="2F5496"/>
              </a:solidFill>
              <a:cs typeface="宋体" charset="0"/>
              <a:sym typeface="+mn-ea"/>
            </a:endParaRPr>
          </a:p>
          <a:p>
            <a:pPr marL="285750" indent="-285750" algn="l" fontAlgn="auto">
              <a:lnSpc>
                <a:spcPct val="150000"/>
              </a:lnSpc>
              <a:buFont typeface="Wingdings" panose="05000000000000000000" charset="0"/>
              <a:buChar char=""/>
            </a:pPr>
            <a:r>
              <a:rPr lang="en-US" sz="2000">
                <a:solidFill>
                  <a:srgbClr val="2F5496"/>
                </a:solidFill>
                <a:latin typeface="宋体" charset="0"/>
                <a:sym typeface="+mn-ea"/>
              </a:rPr>
              <a:t> </a:t>
            </a:r>
            <a:r>
              <a:rPr lang="zh-CN" sz="2000">
                <a:solidFill>
                  <a:srgbClr val="2F5496"/>
                </a:solidFill>
                <a:cs typeface="宋体" charset="0"/>
                <a:sym typeface="+mn-ea"/>
              </a:rPr>
              <a:t>儿童从小受人类核心价值观念熏陶之重要；</a:t>
            </a:r>
            <a:endParaRPr lang="zh-CN" sz="2000">
              <a:solidFill>
                <a:srgbClr val="2F5496"/>
              </a:solidFill>
              <a:cs typeface="宋体" charset="0"/>
              <a:sym typeface="+mn-ea"/>
            </a:endParaRPr>
          </a:p>
          <a:p>
            <a:pPr marL="285750" indent="-285750" algn="l" fontAlgn="auto">
              <a:lnSpc>
                <a:spcPct val="150000"/>
              </a:lnSpc>
              <a:buFont typeface="Wingdings" panose="05000000000000000000" charset="0"/>
              <a:buChar char=""/>
            </a:pPr>
            <a:r>
              <a:rPr lang="en-US" sz="2000">
                <a:solidFill>
                  <a:srgbClr val="2F5496"/>
                </a:solidFill>
                <a:latin typeface="宋体" charset="0"/>
                <a:sym typeface="+mn-ea"/>
              </a:rPr>
              <a:t> </a:t>
            </a:r>
            <a:r>
              <a:rPr lang="zh-CN" sz="2000">
                <a:solidFill>
                  <a:srgbClr val="2F5496"/>
                </a:solidFill>
                <a:cs typeface="宋体" charset="0"/>
                <a:sym typeface="+mn-ea"/>
              </a:rPr>
              <a:t>实施以价值观为基础的儿童早期教育方法之途径，以更好地促进婴幼儿在社会、情感、学习和精神方面的发展。</a:t>
            </a:r>
            <a:endParaRPr lang="zh-CN" altLang="en-US" sz="2000">
              <a:solidFill>
                <a:srgbClr val="2F5496"/>
              </a:solidFill>
              <a:cs typeface="宋体" charset="0"/>
              <a:sym typeface="+mn-ea"/>
            </a:endParaRPr>
          </a:p>
        </p:txBody>
      </p:sp>
    </p:spTree>
    <p:custDataLst>
      <p:tags r:id="rId1"/>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1183640" y="2557780"/>
            <a:ext cx="6212205" cy="3646170"/>
          </a:xfrm>
          <a:prstGeom prst="rect">
            <a:avLst/>
          </a:prstGeom>
          <a:noFill/>
        </p:spPr>
        <p:txBody>
          <a:bodyPr wrap="square" rtlCol="0">
            <a:spAutoFit/>
          </a:bodyPr>
          <a:lstStyle/>
          <a:p>
            <a:pPr indent="0">
              <a:lnSpc>
                <a:spcPct val="150000"/>
              </a:lnSpc>
              <a:buNone/>
            </a:pPr>
            <a:r>
              <a:rPr lang="zh-CN" altLang="en-US" sz="2200" dirty="0">
                <a:solidFill>
                  <a:schemeClr val="tx1">
                    <a:lumMod val="75000"/>
                    <a:lumOff val="25000"/>
                  </a:schemeClr>
                </a:solidFill>
                <a:latin typeface="微软雅黑" pitchFamily="34" charset="-122"/>
                <a:ea typeface="微软雅黑" pitchFamily="34" charset="-122"/>
              </a:rPr>
              <a:t>方案活动（progettazione）是瑞吉欧教育体系的课程的主要特征之一。</a:t>
            </a:r>
            <a:endParaRPr lang="zh-CN" altLang="en-US" sz="2200" dirty="0">
              <a:solidFill>
                <a:schemeClr val="tx1">
                  <a:lumMod val="75000"/>
                  <a:lumOff val="25000"/>
                </a:schemeClr>
              </a:solidFill>
              <a:latin typeface="微软雅黑" pitchFamily="34" charset="-122"/>
              <a:ea typeface="微软雅黑" pitchFamily="34" charset="-122"/>
            </a:endParaRPr>
          </a:p>
          <a:p>
            <a:pPr indent="0">
              <a:lnSpc>
                <a:spcPct val="150000"/>
              </a:lnSpc>
              <a:buNone/>
            </a:pPr>
            <a:r>
              <a:rPr lang="zh-CN" altLang="en-US" sz="2200" dirty="0">
                <a:solidFill>
                  <a:schemeClr val="tx1">
                    <a:lumMod val="75000"/>
                    <a:lumOff val="25000"/>
                  </a:schemeClr>
                </a:solidFill>
                <a:latin typeface="微软雅黑" pitchFamily="34" charset="-122"/>
                <a:ea typeface="微软雅黑" pitchFamily="34" charset="-122"/>
              </a:rPr>
              <a:t>瑞吉欧教育实践中的方案活动有其自身特点： 儿童</a:t>
            </a:r>
            <a:r>
              <a:rPr lang="zh-CN" altLang="en-US" sz="2200" dirty="0">
                <a:solidFill>
                  <a:schemeClr val="accent2">
                    <a:lumMod val="75000"/>
                  </a:schemeClr>
                </a:solidFill>
                <a:latin typeface="微软雅黑" pitchFamily="34" charset="-122"/>
                <a:ea typeface="微软雅黑" pitchFamily="34" charset="-122"/>
              </a:rPr>
              <a:t>以小组活动为主</a:t>
            </a:r>
            <a:r>
              <a:rPr lang="zh-CN" altLang="en-US" sz="2200" dirty="0">
                <a:solidFill>
                  <a:schemeClr val="tx1">
                    <a:lumMod val="75000"/>
                    <a:lumOff val="25000"/>
                  </a:schemeClr>
                </a:solidFill>
                <a:latin typeface="微软雅黑" pitchFamily="34" charset="-122"/>
                <a:ea typeface="微软雅黑" pitchFamily="34" charset="-122"/>
              </a:rPr>
              <a:t>的形式与教师一起合作探索他们感兴趣的问题，这类方案活动可以起始于儿童对物质世界或社会的好奇性，教师也可以在观察儿童的基础上提出问题，发起方案活动。</a:t>
            </a:r>
            <a:endParaRPr lang="zh-CN" altLang="en-US" sz="2200" dirty="0">
              <a:solidFill>
                <a:schemeClr val="tx1">
                  <a:lumMod val="75000"/>
                  <a:lumOff val="25000"/>
                </a:schemeClr>
              </a:solidFill>
              <a:latin typeface="微软雅黑" pitchFamily="34" charset="-122"/>
              <a:ea typeface="微软雅黑" pitchFamily="34" charset="-122"/>
            </a:endParaRPr>
          </a:p>
        </p:txBody>
      </p:sp>
      <p:pic>
        <p:nvPicPr>
          <p:cNvPr id="3" name="图片 2"/>
          <p:cNvPicPr>
            <a:picLocks noChangeAspect="1"/>
          </p:cNvPicPr>
          <p:nvPr/>
        </p:nvPicPr>
        <p:blipFill>
          <a:blip r:embed="rId1"/>
          <a:stretch>
            <a:fillRect/>
          </a:stretch>
        </p:blipFill>
        <p:spPr>
          <a:xfrm>
            <a:off x="7584463" y="2539727"/>
            <a:ext cx="3554645" cy="2249558"/>
          </a:xfrm>
          <a:prstGeom prst="rect">
            <a:avLst/>
          </a:prstGeom>
          <a:ln>
            <a:noFill/>
          </a:ln>
          <a:effectLst>
            <a:outerShdw blurRad="292100" dist="139700" dir="2700000" algn="tl" rotWithShape="0">
              <a:srgbClr val="333333">
                <a:alpha val="65000"/>
              </a:srgbClr>
            </a:outerShdw>
          </a:effectLst>
        </p:spPr>
      </p:pic>
      <p:sp>
        <p:nvSpPr>
          <p:cNvPr id="9" name="文本框 8"/>
          <p:cNvSpPr txBox="1"/>
          <p:nvPr/>
        </p:nvSpPr>
        <p:spPr>
          <a:xfrm>
            <a:off x="594995" y="124460"/>
            <a:ext cx="10991850" cy="583565"/>
          </a:xfrm>
          <a:prstGeom prst="rect">
            <a:avLst/>
          </a:prstGeom>
          <a:noFill/>
          <a:ln w="9525">
            <a:noFill/>
          </a:ln>
        </p:spPr>
        <p:txBody>
          <a:bodyPr wrap="square">
            <a:spAutoFit/>
          </a:bodyPr>
          <a:p>
            <a:pPr indent="0"/>
            <a:r>
              <a:rPr sz="3200" b="1">
                <a:solidFill>
                  <a:schemeClr val="bg1"/>
                </a:solidFill>
                <a:latin typeface="+mj-lt"/>
                <a:cs typeface="+mj-lt"/>
              </a:rPr>
              <a:t>二、 各种国际知名的早期教育方案、课程模式和课程架构</a:t>
            </a:r>
            <a:endParaRPr sz="3200" b="1">
              <a:solidFill>
                <a:schemeClr val="bg1"/>
              </a:solidFill>
              <a:latin typeface="+mj-lt"/>
              <a:cs typeface="+mj-lt"/>
            </a:endParaRPr>
          </a:p>
        </p:txBody>
      </p:sp>
      <p:sp>
        <p:nvSpPr>
          <p:cNvPr id="22" name="文本框 21"/>
          <p:cNvSpPr txBox="1"/>
          <p:nvPr/>
        </p:nvSpPr>
        <p:spPr>
          <a:xfrm>
            <a:off x="1079500" y="937895"/>
            <a:ext cx="9697085" cy="460375"/>
          </a:xfrm>
          <a:prstGeom prst="rect">
            <a:avLst/>
          </a:prstGeom>
          <a:noFill/>
          <a:ln w="9525">
            <a:noFill/>
          </a:ln>
        </p:spPr>
        <p:txBody>
          <a:bodyPr wrap="square">
            <a:spAutoFit/>
          </a:bodyPr>
          <a:p>
            <a:pPr indent="0"/>
            <a:r>
              <a:rPr sz="2400" b="1">
                <a:solidFill>
                  <a:schemeClr val="accent5">
                    <a:lumMod val="75000"/>
                  </a:schemeClr>
                </a:solidFill>
              </a:rPr>
              <a:t>（</a:t>
            </a:r>
            <a:r>
              <a:rPr lang="zh-CN" sz="2400" b="1">
                <a:solidFill>
                  <a:schemeClr val="accent5">
                    <a:lumMod val="75000"/>
                  </a:schemeClr>
                </a:solidFill>
              </a:rPr>
              <a:t>六</a:t>
            </a:r>
            <a:r>
              <a:rPr sz="2400" b="1">
                <a:solidFill>
                  <a:schemeClr val="accent5">
                    <a:lumMod val="75000"/>
                  </a:schemeClr>
                </a:solidFill>
              </a:rPr>
              <a:t>）瑞吉欧课程模式</a:t>
            </a:r>
            <a:endParaRPr sz="2400" b="1">
              <a:solidFill>
                <a:schemeClr val="accent5">
                  <a:lumMod val="75000"/>
                </a:schemeClr>
              </a:solidFill>
            </a:endParaRPr>
          </a:p>
        </p:txBody>
      </p:sp>
      <p:sp>
        <p:nvSpPr>
          <p:cNvPr id="100" name="文本框 99"/>
          <p:cNvSpPr txBox="1"/>
          <p:nvPr/>
        </p:nvSpPr>
        <p:spPr>
          <a:xfrm>
            <a:off x="1250315" y="1729105"/>
            <a:ext cx="6141720" cy="460375"/>
          </a:xfrm>
          <a:prstGeom prst="rect">
            <a:avLst/>
          </a:prstGeom>
          <a:noFill/>
          <a:ln w="9525">
            <a:noFill/>
          </a:ln>
        </p:spPr>
        <p:txBody>
          <a:bodyPr wrap="square">
            <a:spAutoFit/>
          </a:bodyPr>
          <a:p>
            <a:pPr marL="0" indent="0" algn="l"/>
            <a:r>
              <a:rPr lang="en-US" sz="2400" b="0">
                <a:solidFill>
                  <a:srgbClr val="2F5496"/>
                </a:solidFill>
                <a:latin typeface="宋体" charset="0"/>
                <a:cs typeface="Times New Roman" panose="02020603050405020304" pitchFamily="18" charset="0"/>
              </a:rPr>
              <a:t> </a:t>
            </a:r>
            <a:r>
              <a:rPr lang="zh-CN" sz="2400" b="0">
                <a:solidFill>
                  <a:srgbClr val="2F5496"/>
                </a:solidFill>
                <a:cs typeface="宋体" charset="0"/>
              </a:rPr>
              <a:t>3. 瑞吉欧教育体系的课程目标、内容和评价</a:t>
            </a:r>
            <a:endParaRPr lang="zh-CN" altLang="en-US" sz="2400"/>
          </a:p>
        </p:txBody>
      </p:sp>
    </p:spTree>
    <p:custDataLst>
      <p:tags r:id="rId2"/>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1183521" y="2764495"/>
            <a:ext cx="10043983" cy="2122805"/>
          </a:xfrm>
          <a:prstGeom prst="rect">
            <a:avLst/>
          </a:prstGeom>
          <a:noFill/>
        </p:spPr>
        <p:txBody>
          <a:bodyPr wrap="square" rtlCol="0">
            <a:spAutoFit/>
          </a:bodyPr>
          <a:lstStyle/>
          <a:p>
            <a:pPr marL="457200" indent="-457200">
              <a:lnSpc>
                <a:spcPct val="150000"/>
              </a:lnSpc>
              <a:buAutoNum type="arabicParenBoth"/>
            </a:pPr>
            <a:r>
              <a:rPr lang="zh-CN" altLang="en-US" sz="2200" dirty="0">
                <a:solidFill>
                  <a:schemeClr val="tx1">
                    <a:lumMod val="75000"/>
                    <a:lumOff val="25000"/>
                  </a:schemeClr>
                </a:solidFill>
                <a:latin typeface="微软雅黑" pitchFamily="34" charset="-122"/>
                <a:ea typeface="微软雅黑" pitchFamily="34" charset="-122"/>
              </a:rPr>
              <a:t>创造性表现和表达是知识建构的基本要素</a:t>
            </a:r>
            <a:endParaRPr lang="en-US" altLang="zh-CN" sz="2200" dirty="0">
              <a:solidFill>
                <a:schemeClr val="tx1">
                  <a:lumMod val="75000"/>
                  <a:lumOff val="25000"/>
                </a:schemeClr>
              </a:solidFill>
              <a:latin typeface="微软雅黑" pitchFamily="34" charset="-122"/>
              <a:ea typeface="微软雅黑" pitchFamily="34" charset="-122"/>
            </a:endParaRPr>
          </a:p>
          <a:p>
            <a:pPr marL="457200" indent="-457200">
              <a:lnSpc>
                <a:spcPct val="150000"/>
              </a:lnSpc>
              <a:buAutoNum type="arabicParenBoth"/>
            </a:pPr>
            <a:r>
              <a:rPr lang="zh-CN" altLang="en-US" sz="2200" dirty="0">
                <a:solidFill>
                  <a:schemeClr val="tx1">
                    <a:lumMod val="75000"/>
                    <a:lumOff val="25000"/>
                  </a:schemeClr>
                </a:solidFill>
                <a:latin typeface="微软雅黑" pitchFamily="34" charset="-122"/>
                <a:ea typeface="微软雅黑" pitchFamily="34" charset="-122"/>
              </a:rPr>
              <a:t>共同建构在方案活动中有重要的地位</a:t>
            </a:r>
            <a:endParaRPr lang="en-US" altLang="zh-CN" sz="2200" dirty="0">
              <a:solidFill>
                <a:schemeClr val="tx1">
                  <a:lumMod val="75000"/>
                  <a:lumOff val="25000"/>
                </a:schemeClr>
              </a:solidFill>
              <a:latin typeface="微软雅黑" pitchFamily="34" charset="-122"/>
              <a:ea typeface="微软雅黑" pitchFamily="34" charset="-122"/>
            </a:endParaRPr>
          </a:p>
          <a:p>
            <a:pPr marL="457200" indent="-457200">
              <a:lnSpc>
                <a:spcPct val="150000"/>
              </a:lnSpc>
              <a:buAutoNum type="arabicParenBoth"/>
            </a:pPr>
            <a:r>
              <a:rPr lang="zh-CN" altLang="en-US" sz="2200" dirty="0">
                <a:solidFill>
                  <a:schemeClr val="tx1">
                    <a:lumMod val="75000"/>
                    <a:lumOff val="25000"/>
                  </a:schemeClr>
                </a:solidFill>
                <a:latin typeface="微软雅黑" pitchFamily="34" charset="-122"/>
                <a:ea typeface="微软雅黑" pitchFamily="34" charset="-122"/>
              </a:rPr>
              <a:t>记录既是学习的过程，又是学习的结果</a:t>
            </a:r>
            <a:endParaRPr lang="en-US" altLang="zh-CN" sz="2200" dirty="0">
              <a:solidFill>
                <a:schemeClr val="tx1">
                  <a:lumMod val="75000"/>
                  <a:lumOff val="25000"/>
                </a:schemeClr>
              </a:solidFill>
              <a:latin typeface="微软雅黑" pitchFamily="34" charset="-122"/>
              <a:ea typeface="微软雅黑" pitchFamily="34" charset="-122"/>
            </a:endParaRPr>
          </a:p>
          <a:p>
            <a:pPr marL="457200" indent="-457200">
              <a:lnSpc>
                <a:spcPct val="150000"/>
              </a:lnSpc>
              <a:buAutoNum type="arabicParenBoth"/>
            </a:pPr>
            <a:endParaRPr lang="zh-CN" altLang="en-US" sz="2200" dirty="0">
              <a:solidFill>
                <a:schemeClr val="tx1">
                  <a:lumMod val="75000"/>
                  <a:lumOff val="25000"/>
                </a:schemeClr>
              </a:solidFill>
              <a:latin typeface="微软雅黑" pitchFamily="34" charset="-122"/>
              <a:ea typeface="微软雅黑" pitchFamily="34" charset="-122"/>
            </a:endParaRPr>
          </a:p>
        </p:txBody>
      </p:sp>
      <p:pic>
        <p:nvPicPr>
          <p:cNvPr id="3" name="图片 2"/>
          <p:cNvPicPr>
            <a:picLocks noChangeAspect="1"/>
          </p:cNvPicPr>
          <p:nvPr/>
        </p:nvPicPr>
        <p:blipFill>
          <a:blip r:embed="rId1"/>
          <a:stretch>
            <a:fillRect/>
          </a:stretch>
        </p:blipFill>
        <p:spPr>
          <a:xfrm>
            <a:off x="7584463" y="2539727"/>
            <a:ext cx="3554645" cy="2249558"/>
          </a:xfrm>
          <a:prstGeom prst="rect">
            <a:avLst/>
          </a:prstGeom>
          <a:ln>
            <a:noFill/>
          </a:ln>
          <a:effectLst>
            <a:outerShdw blurRad="292100" dist="139700" dir="2700000" algn="tl" rotWithShape="0">
              <a:srgbClr val="333333">
                <a:alpha val="65000"/>
              </a:srgbClr>
            </a:outerShdw>
          </a:effectLst>
        </p:spPr>
      </p:pic>
      <p:sp>
        <p:nvSpPr>
          <p:cNvPr id="9" name="文本框 8"/>
          <p:cNvSpPr txBox="1"/>
          <p:nvPr/>
        </p:nvSpPr>
        <p:spPr>
          <a:xfrm>
            <a:off x="594995" y="124460"/>
            <a:ext cx="10991850" cy="583565"/>
          </a:xfrm>
          <a:prstGeom prst="rect">
            <a:avLst/>
          </a:prstGeom>
          <a:noFill/>
          <a:ln w="9525">
            <a:noFill/>
          </a:ln>
        </p:spPr>
        <p:txBody>
          <a:bodyPr wrap="square">
            <a:spAutoFit/>
          </a:bodyPr>
          <a:p>
            <a:pPr indent="0"/>
            <a:r>
              <a:rPr sz="3200" b="1">
                <a:solidFill>
                  <a:schemeClr val="bg1"/>
                </a:solidFill>
                <a:latin typeface="+mj-lt"/>
                <a:cs typeface="+mj-lt"/>
              </a:rPr>
              <a:t>二、 各种国际知名的早期教育方案、课程模式和课程架构</a:t>
            </a:r>
            <a:endParaRPr sz="3200" b="1">
              <a:solidFill>
                <a:schemeClr val="bg1"/>
              </a:solidFill>
              <a:latin typeface="+mj-lt"/>
              <a:cs typeface="+mj-lt"/>
            </a:endParaRPr>
          </a:p>
        </p:txBody>
      </p:sp>
      <p:sp>
        <p:nvSpPr>
          <p:cNvPr id="22" name="文本框 21"/>
          <p:cNvSpPr txBox="1"/>
          <p:nvPr/>
        </p:nvSpPr>
        <p:spPr>
          <a:xfrm>
            <a:off x="1079500" y="937895"/>
            <a:ext cx="9697085" cy="460375"/>
          </a:xfrm>
          <a:prstGeom prst="rect">
            <a:avLst/>
          </a:prstGeom>
          <a:noFill/>
          <a:ln w="9525">
            <a:noFill/>
          </a:ln>
        </p:spPr>
        <p:txBody>
          <a:bodyPr wrap="square">
            <a:spAutoFit/>
          </a:bodyPr>
          <a:p>
            <a:pPr indent="0"/>
            <a:r>
              <a:rPr sz="2400" b="1">
                <a:solidFill>
                  <a:schemeClr val="accent5">
                    <a:lumMod val="75000"/>
                  </a:schemeClr>
                </a:solidFill>
              </a:rPr>
              <a:t>（</a:t>
            </a:r>
            <a:r>
              <a:rPr lang="zh-CN" sz="2400" b="1">
                <a:solidFill>
                  <a:schemeClr val="accent5">
                    <a:lumMod val="75000"/>
                  </a:schemeClr>
                </a:solidFill>
              </a:rPr>
              <a:t>六</a:t>
            </a:r>
            <a:r>
              <a:rPr sz="2400" b="1">
                <a:solidFill>
                  <a:schemeClr val="accent5">
                    <a:lumMod val="75000"/>
                  </a:schemeClr>
                </a:solidFill>
              </a:rPr>
              <a:t>）瑞吉欧课程模式</a:t>
            </a:r>
            <a:endParaRPr sz="2400" b="1">
              <a:solidFill>
                <a:schemeClr val="accent5">
                  <a:lumMod val="75000"/>
                </a:schemeClr>
              </a:solidFill>
            </a:endParaRPr>
          </a:p>
        </p:txBody>
      </p:sp>
      <p:sp>
        <p:nvSpPr>
          <p:cNvPr id="100" name="文本框 99"/>
          <p:cNvSpPr txBox="1"/>
          <p:nvPr/>
        </p:nvSpPr>
        <p:spPr>
          <a:xfrm>
            <a:off x="1250315" y="1729105"/>
            <a:ext cx="6141720" cy="460375"/>
          </a:xfrm>
          <a:prstGeom prst="rect">
            <a:avLst/>
          </a:prstGeom>
          <a:noFill/>
          <a:ln w="9525">
            <a:noFill/>
          </a:ln>
        </p:spPr>
        <p:txBody>
          <a:bodyPr wrap="square">
            <a:spAutoFit/>
          </a:bodyPr>
          <a:p>
            <a:pPr marL="0" indent="0" algn="l"/>
            <a:r>
              <a:rPr lang="en-US" sz="2400" b="0">
                <a:solidFill>
                  <a:srgbClr val="2F5496"/>
                </a:solidFill>
                <a:latin typeface="宋体" charset="0"/>
                <a:cs typeface="Times New Roman" panose="02020603050405020304" pitchFamily="18" charset="0"/>
              </a:rPr>
              <a:t> </a:t>
            </a:r>
            <a:r>
              <a:rPr lang="zh-CN" sz="2400" b="0">
                <a:solidFill>
                  <a:srgbClr val="2F5496"/>
                </a:solidFill>
                <a:cs typeface="宋体" charset="0"/>
              </a:rPr>
              <a:t>3. 瑞吉欧教育体系的课程目标、内容和评价</a:t>
            </a:r>
            <a:endParaRPr lang="zh-CN" altLang="en-US" sz="2400"/>
          </a:p>
        </p:txBody>
      </p:sp>
    </p:spTree>
    <p:custDataLst>
      <p:tags r:id="rId2"/>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1256546" y="2630510"/>
            <a:ext cx="10043983" cy="1106805"/>
          </a:xfrm>
          <a:prstGeom prst="rect">
            <a:avLst/>
          </a:prstGeom>
          <a:noFill/>
        </p:spPr>
        <p:txBody>
          <a:bodyPr wrap="square" rtlCol="0">
            <a:spAutoFit/>
          </a:bodyPr>
          <a:lstStyle/>
          <a:p>
            <a:pPr>
              <a:lnSpc>
                <a:spcPct val="150000"/>
              </a:lnSpc>
            </a:pPr>
            <a:endParaRPr lang="en-US" altLang="zh-CN" sz="2200" dirty="0">
              <a:solidFill>
                <a:schemeClr val="tx1">
                  <a:lumMod val="75000"/>
                  <a:lumOff val="25000"/>
                </a:schemeClr>
              </a:solidFill>
              <a:latin typeface="微软雅黑" pitchFamily="34" charset="-122"/>
              <a:ea typeface="微软雅黑" pitchFamily="34" charset="-122"/>
            </a:endParaRPr>
          </a:p>
          <a:p>
            <a:pPr>
              <a:lnSpc>
                <a:spcPct val="150000"/>
              </a:lnSpc>
            </a:pPr>
            <a:r>
              <a:rPr lang="zh-CN" altLang="en-US" sz="2200" dirty="0">
                <a:solidFill>
                  <a:schemeClr val="tx1">
                    <a:lumMod val="75000"/>
                    <a:lumOff val="25000"/>
                  </a:schemeClr>
                </a:solidFill>
                <a:latin typeface="微软雅黑" pitchFamily="34" charset="-122"/>
                <a:ea typeface="微软雅黑" pitchFamily="34" charset="-122"/>
              </a:rPr>
              <a:t>教师是儿童的</a:t>
            </a:r>
            <a:r>
              <a:rPr lang="zh-CN" altLang="en-US" sz="2200" dirty="0">
                <a:solidFill>
                  <a:schemeClr val="accent2">
                    <a:lumMod val="75000"/>
                  </a:schemeClr>
                </a:solidFill>
                <a:latin typeface="微软雅黑" pitchFamily="34" charset="-122"/>
                <a:ea typeface="微软雅黑" pitchFamily="34" charset="-122"/>
              </a:rPr>
              <a:t>伙伴、养育者和指导者</a:t>
            </a:r>
            <a:r>
              <a:rPr lang="zh-CN" altLang="en-US" sz="2200" dirty="0">
                <a:solidFill>
                  <a:schemeClr val="tx1">
                    <a:lumMod val="75000"/>
                    <a:lumOff val="25000"/>
                  </a:schemeClr>
                </a:solidFill>
                <a:latin typeface="微软雅黑" pitchFamily="34" charset="-122"/>
                <a:ea typeface="微软雅黑" pitchFamily="34" charset="-122"/>
              </a:rPr>
              <a:t>。</a:t>
            </a:r>
            <a:endParaRPr lang="zh-CN" altLang="en-US" sz="2200" dirty="0">
              <a:solidFill>
                <a:schemeClr val="tx1">
                  <a:lumMod val="75000"/>
                  <a:lumOff val="25000"/>
                </a:schemeClr>
              </a:solidFill>
              <a:latin typeface="微软雅黑" pitchFamily="34" charset="-122"/>
              <a:ea typeface="微软雅黑" pitchFamily="34" charset="-122"/>
            </a:endParaRPr>
          </a:p>
        </p:txBody>
      </p:sp>
      <p:pic>
        <p:nvPicPr>
          <p:cNvPr id="3" name="图片 2"/>
          <p:cNvPicPr>
            <a:picLocks noChangeAspect="1"/>
          </p:cNvPicPr>
          <p:nvPr/>
        </p:nvPicPr>
        <p:blipFill>
          <a:blip r:embed="rId1"/>
          <a:stretch>
            <a:fillRect/>
          </a:stretch>
        </p:blipFill>
        <p:spPr>
          <a:xfrm>
            <a:off x="6785611" y="2311397"/>
            <a:ext cx="3952381" cy="2704762"/>
          </a:xfrm>
          <a:prstGeom prst="rect">
            <a:avLst/>
          </a:prstGeom>
          <a:ln>
            <a:noFill/>
          </a:ln>
          <a:effectLst>
            <a:outerShdw blurRad="292100" dist="139700" dir="2700000" algn="tl" rotWithShape="0">
              <a:srgbClr val="333333">
                <a:alpha val="65000"/>
              </a:srgbClr>
            </a:outerShdw>
          </a:effectLst>
        </p:spPr>
      </p:pic>
      <p:sp>
        <p:nvSpPr>
          <p:cNvPr id="9" name="文本框 8"/>
          <p:cNvSpPr txBox="1"/>
          <p:nvPr/>
        </p:nvSpPr>
        <p:spPr>
          <a:xfrm>
            <a:off x="594995" y="124460"/>
            <a:ext cx="10991850" cy="583565"/>
          </a:xfrm>
          <a:prstGeom prst="rect">
            <a:avLst/>
          </a:prstGeom>
          <a:noFill/>
          <a:ln w="9525">
            <a:noFill/>
          </a:ln>
        </p:spPr>
        <p:txBody>
          <a:bodyPr wrap="square">
            <a:spAutoFit/>
          </a:bodyPr>
          <a:p>
            <a:pPr indent="0"/>
            <a:r>
              <a:rPr sz="3200" b="1">
                <a:solidFill>
                  <a:schemeClr val="bg1"/>
                </a:solidFill>
                <a:latin typeface="+mj-lt"/>
                <a:cs typeface="+mj-lt"/>
              </a:rPr>
              <a:t>二、 各种国际知名的早期教育方案、课程模式和课程架构</a:t>
            </a:r>
            <a:endParaRPr sz="3200" b="1">
              <a:solidFill>
                <a:schemeClr val="bg1"/>
              </a:solidFill>
              <a:latin typeface="+mj-lt"/>
              <a:cs typeface="+mj-lt"/>
            </a:endParaRPr>
          </a:p>
        </p:txBody>
      </p:sp>
      <p:sp>
        <p:nvSpPr>
          <p:cNvPr id="22" name="文本框 21"/>
          <p:cNvSpPr txBox="1"/>
          <p:nvPr/>
        </p:nvSpPr>
        <p:spPr>
          <a:xfrm>
            <a:off x="1079500" y="937895"/>
            <a:ext cx="9697085" cy="460375"/>
          </a:xfrm>
          <a:prstGeom prst="rect">
            <a:avLst/>
          </a:prstGeom>
          <a:noFill/>
          <a:ln w="9525">
            <a:noFill/>
          </a:ln>
        </p:spPr>
        <p:txBody>
          <a:bodyPr wrap="square">
            <a:spAutoFit/>
          </a:bodyPr>
          <a:p>
            <a:pPr indent="0"/>
            <a:r>
              <a:rPr sz="2400" b="1">
                <a:solidFill>
                  <a:schemeClr val="accent5">
                    <a:lumMod val="75000"/>
                  </a:schemeClr>
                </a:solidFill>
              </a:rPr>
              <a:t>（</a:t>
            </a:r>
            <a:r>
              <a:rPr lang="zh-CN" sz="2400" b="1">
                <a:solidFill>
                  <a:schemeClr val="accent5">
                    <a:lumMod val="75000"/>
                  </a:schemeClr>
                </a:solidFill>
              </a:rPr>
              <a:t>六</a:t>
            </a:r>
            <a:r>
              <a:rPr sz="2400" b="1">
                <a:solidFill>
                  <a:schemeClr val="accent5">
                    <a:lumMod val="75000"/>
                  </a:schemeClr>
                </a:solidFill>
              </a:rPr>
              <a:t>）瑞吉欧课程模式</a:t>
            </a:r>
            <a:endParaRPr sz="2400" b="1">
              <a:solidFill>
                <a:schemeClr val="accent5">
                  <a:lumMod val="75000"/>
                </a:schemeClr>
              </a:solidFill>
            </a:endParaRPr>
          </a:p>
        </p:txBody>
      </p:sp>
      <p:sp>
        <p:nvSpPr>
          <p:cNvPr id="5" name="文本框 4"/>
          <p:cNvSpPr txBox="1"/>
          <p:nvPr/>
        </p:nvSpPr>
        <p:spPr>
          <a:xfrm>
            <a:off x="1390015" y="1686560"/>
            <a:ext cx="4483735" cy="645160"/>
          </a:xfrm>
          <a:prstGeom prst="rect">
            <a:avLst/>
          </a:prstGeom>
          <a:noFill/>
        </p:spPr>
        <p:txBody>
          <a:bodyPr wrap="none" rtlCol="0" anchor="t">
            <a:spAutoFit/>
          </a:bodyPr>
          <a:p>
            <a:pPr>
              <a:lnSpc>
                <a:spcPct val="150000"/>
              </a:lnSpc>
            </a:pPr>
            <a:r>
              <a:rPr lang="en-US" altLang="zh-CN" sz="2400" dirty="0">
                <a:solidFill>
                  <a:schemeClr val="accent5">
                    <a:lumMod val="75000"/>
                  </a:schemeClr>
                </a:solidFill>
                <a:latin typeface="微软雅黑" pitchFamily="34" charset="-122"/>
                <a:ea typeface="微软雅黑" pitchFamily="34" charset="-122"/>
                <a:sym typeface="+mn-ea"/>
              </a:rPr>
              <a:t>4. </a:t>
            </a:r>
            <a:r>
              <a:rPr lang="zh-CN" altLang="en-US" sz="2400" dirty="0">
                <a:solidFill>
                  <a:schemeClr val="accent5">
                    <a:lumMod val="75000"/>
                  </a:schemeClr>
                </a:solidFill>
                <a:latin typeface="微软雅黑" pitchFamily="34" charset="-122"/>
                <a:ea typeface="微软雅黑" pitchFamily="34" charset="-122"/>
                <a:sym typeface="+mn-ea"/>
              </a:rPr>
              <a:t>瑞吉欧教育实践中教师的作用</a:t>
            </a:r>
            <a:endParaRPr lang="zh-CN" altLang="en-US" sz="2400" dirty="0">
              <a:solidFill>
                <a:schemeClr val="accent5">
                  <a:lumMod val="75000"/>
                </a:schemeClr>
              </a:solidFill>
              <a:latin typeface="微软雅黑" pitchFamily="34" charset="-122"/>
              <a:ea typeface="微软雅黑" pitchFamily="34" charset="-122"/>
              <a:sym typeface="+mn-ea"/>
            </a:endParaRPr>
          </a:p>
        </p:txBody>
      </p:sp>
    </p:spTree>
    <p:custDataLst>
      <p:tags r:id="rId2"/>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文本框 20"/>
          <p:cNvSpPr txBox="1"/>
          <p:nvPr/>
        </p:nvSpPr>
        <p:spPr>
          <a:xfrm>
            <a:off x="1304806" y="2532720"/>
            <a:ext cx="9469701" cy="2630170"/>
          </a:xfrm>
          <a:prstGeom prst="rect">
            <a:avLst/>
          </a:prstGeom>
          <a:noFill/>
        </p:spPr>
        <p:txBody>
          <a:bodyPr wrap="square" rtlCol="0">
            <a:spAutoFit/>
          </a:bodyPr>
          <a:lstStyle/>
          <a:p>
            <a:pPr indent="561340">
              <a:lnSpc>
                <a:spcPct val="150000"/>
              </a:lnSpc>
            </a:pPr>
            <a:r>
              <a:rPr lang="zh-CN" altLang="en-US" sz="2200" dirty="0">
                <a:solidFill>
                  <a:schemeClr val="tx1">
                    <a:lumMod val="75000"/>
                    <a:lumOff val="25000"/>
                  </a:schemeClr>
                </a:solidFill>
                <a:latin typeface="微软雅黑" pitchFamily="34" charset="-122"/>
                <a:ea typeface="微软雅黑" pitchFamily="34" charset="-122"/>
              </a:rPr>
              <a:t>瑞吉欧教育实践一直在努力寻找多元语言和共同建构的教育实践，努力创造着一种以参与、反思、团结、愉快和奇迹为特征的新文化。换言之，瑞吉欧教育实践通过参与者的对话和互动，以及通过教育的记录扩大自我映象，正在建立一种共同建构的学习文化，在这种文化中，儿童的要求和权利成为成人们做选择的中心。</a:t>
            </a:r>
            <a:endParaRPr lang="zh-CN" altLang="en-US" sz="2200" dirty="0">
              <a:solidFill>
                <a:schemeClr val="tx1">
                  <a:lumMod val="75000"/>
                  <a:lumOff val="25000"/>
                </a:schemeClr>
              </a:solidFill>
              <a:latin typeface="微软雅黑" pitchFamily="34" charset="-122"/>
              <a:ea typeface="微软雅黑" pitchFamily="34" charset="-122"/>
            </a:endParaRPr>
          </a:p>
        </p:txBody>
      </p:sp>
      <p:sp>
        <p:nvSpPr>
          <p:cNvPr id="9" name="文本框 8"/>
          <p:cNvSpPr txBox="1"/>
          <p:nvPr/>
        </p:nvSpPr>
        <p:spPr>
          <a:xfrm>
            <a:off x="594995" y="124460"/>
            <a:ext cx="10991850" cy="583565"/>
          </a:xfrm>
          <a:prstGeom prst="rect">
            <a:avLst/>
          </a:prstGeom>
          <a:noFill/>
          <a:ln w="9525">
            <a:noFill/>
          </a:ln>
        </p:spPr>
        <p:txBody>
          <a:bodyPr wrap="square">
            <a:spAutoFit/>
          </a:bodyPr>
          <a:p>
            <a:pPr indent="0"/>
            <a:r>
              <a:rPr sz="3200" b="1">
                <a:solidFill>
                  <a:schemeClr val="bg1"/>
                </a:solidFill>
                <a:latin typeface="+mj-lt"/>
                <a:cs typeface="+mj-lt"/>
              </a:rPr>
              <a:t>二、 各种国际知名的早期教育方案、课程模式和课程架构</a:t>
            </a:r>
            <a:endParaRPr sz="3200" b="1">
              <a:solidFill>
                <a:schemeClr val="bg1"/>
              </a:solidFill>
              <a:latin typeface="+mj-lt"/>
              <a:cs typeface="+mj-lt"/>
            </a:endParaRPr>
          </a:p>
        </p:txBody>
      </p:sp>
      <p:sp>
        <p:nvSpPr>
          <p:cNvPr id="22" name="文本框 21"/>
          <p:cNvSpPr txBox="1"/>
          <p:nvPr/>
        </p:nvSpPr>
        <p:spPr>
          <a:xfrm>
            <a:off x="1079500" y="937895"/>
            <a:ext cx="9697085" cy="460375"/>
          </a:xfrm>
          <a:prstGeom prst="rect">
            <a:avLst/>
          </a:prstGeom>
          <a:noFill/>
          <a:ln w="9525">
            <a:noFill/>
          </a:ln>
        </p:spPr>
        <p:txBody>
          <a:bodyPr wrap="square">
            <a:spAutoFit/>
          </a:bodyPr>
          <a:p>
            <a:pPr indent="0"/>
            <a:r>
              <a:rPr sz="2400" b="1">
                <a:solidFill>
                  <a:schemeClr val="accent5">
                    <a:lumMod val="75000"/>
                  </a:schemeClr>
                </a:solidFill>
              </a:rPr>
              <a:t>（</a:t>
            </a:r>
            <a:r>
              <a:rPr lang="zh-CN" sz="2400" b="1">
                <a:solidFill>
                  <a:schemeClr val="accent5">
                    <a:lumMod val="75000"/>
                  </a:schemeClr>
                </a:solidFill>
              </a:rPr>
              <a:t>六</a:t>
            </a:r>
            <a:r>
              <a:rPr sz="2400" b="1">
                <a:solidFill>
                  <a:schemeClr val="accent5">
                    <a:lumMod val="75000"/>
                  </a:schemeClr>
                </a:solidFill>
              </a:rPr>
              <a:t>）瑞吉欧课程模式</a:t>
            </a:r>
            <a:endParaRPr sz="2400" b="1">
              <a:solidFill>
                <a:schemeClr val="accent5">
                  <a:lumMod val="75000"/>
                </a:schemeClr>
              </a:solidFill>
            </a:endParaRPr>
          </a:p>
        </p:txBody>
      </p:sp>
      <p:sp>
        <p:nvSpPr>
          <p:cNvPr id="4" name="文本框 3"/>
          <p:cNvSpPr txBox="1"/>
          <p:nvPr/>
        </p:nvSpPr>
        <p:spPr>
          <a:xfrm>
            <a:off x="1874520" y="1601470"/>
            <a:ext cx="3883025" cy="645160"/>
          </a:xfrm>
          <a:prstGeom prst="rect">
            <a:avLst/>
          </a:prstGeom>
          <a:noFill/>
        </p:spPr>
        <p:txBody>
          <a:bodyPr wrap="none" rtlCol="0" anchor="t">
            <a:spAutoFit/>
          </a:bodyPr>
          <a:p>
            <a:pPr>
              <a:lnSpc>
                <a:spcPct val="150000"/>
              </a:lnSpc>
            </a:pPr>
            <a:r>
              <a:rPr lang="en-US" altLang="zh-CN" sz="2400" b="1" dirty="0">
                <a:solidFill>
                  <a:schemeClr val="accent5">
                    <a:lumMod val="75000"/>
                  </a:schemeClr>
                </a:solidFill>
                <a:latin typeface="微软雅黑" pitchFamily="34" charset="-122"/>
                <a:ea typeface="微软雅黑" pitchFamily="34" charset="-122"/>
                <a:sym typeface="+mn-ea"/>
              </a:rPr>
              <a:t>5. </a:t>
            </a:r>
            <a:r>
              <a:rPr lang="zh-CN" altLang="en-US" sz="2400" b="1" dirty="0">
                <a:solidFill>
                  <a:schemeClr val="accent5">
                    <a:lumMod val="75000"/>
                  </a:schemeClr>
                </a:solidFill>
                <a:latin typeface="微软雅黑" pitchFamily="34" charset="-122"/>
                <a:ea typeface="微软雅黑" pitchFamily="34" charset="-122"/>
                <a:sym typeface="+mn-ea"/>
              </a:rPr>
              <a:t>对瑞吉欧教育</a:t>
            </a:r>
            <a:r>
              <a:rPr lang="zh-CN" altLang="en-US" sz="2400" b="1" dirty="0">
                <a:solidFill>
                  <a:schemeClr val="accent5">
                    <a:lumMod val="75000"/>
                  </a:schemeClr>
                </a:solidFill>
                <a:latin typeface="微软雅黑" pitchFamily="34" charset="-122"/>
                <a:ea typeface="微软雅黑" pitchFamily="34" charset="-122"/>
                <a:sym typeface="+mn-ea"/>
              </a:rPr>
              <a:t>实践的评价</a:t>
            </a:r>
            <a:endParaRPr lang="zh-CN" altLang="en-US" sz="2400" b="1" dirty="0">
              <a:solidFill>
                <a:schemeClr val="accent5">
                  <a:lumMod val="75000"/>
                </a:schemeClr>
              </a:solidFill>
              <a:latin typeface="微软雅黑" pitchFamily="34" charset="-122"/>
              <a:ea typeface="微软雅黑" pitchFamily="34" charset="-122"/>
              <a:sym typeface="+mn-ea"/>
            </a:endParaRPr>
          </a:p>
        </p:txBody>
      </p:sp>
    </p:spTree>
    <p:custDataLst>
      <p:tags r:id="rId1"/>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nvSpPr>
        <p:spPr>
          <a:xfrm>
            <a:off x="4079558" y="2279650"/>
            <a:ext cx="4658360" cy="2122805"/>
          </a:xfrm>
          <a:prstGeom prst="rect">
            <a:avLst/>
          </a:prstGeom>
        </p:spPr>
        <p:txBody>
          <a:bodyPr wrap="none">
            <a:spAutoFit/>
          </a:bodyPr>
          <a:lstStyle/>
          <a:p>
            <a:pPr marL="0" marR="0" lvl="0" indent="0" algn="ctr" defTabSz="914400" rtl="0" fontAlgn="auto">
              <a:lnSpc>
                <a:spcPct val="150000"/>
              </a:lnSpc>
              <a:spcBef>
                <a:spcPts val="0"/>
              </a:spcBef>
              <a:spcAft>
                <a:spcPts val="0"/>
              </a:spcAft>
              <a:buClrTx/>
              <a:buSzTx/>
              <a:buFontTx/>
              <a:buNone/>
              <a:defRPr/>
            </a:pPr>
            <a:r>
              <a:rPr kumimoji="0" sz="4400" b="1" i="0" u="none" strike="noStrike" kern="1200" cap="none" spc="0" normalizeH="0" baseline="0" noProof="0" dirty="0">
                <a:ln>
                  <a:noFill/>
                </a:ln>
                <a:solidFill>
                  <a:schemeClr val="accent1">
                    <a:lumMod val="50000"/>
                  </a:schemeClr>
                </a:solidFill>
                <a:effectLst/>
                <a:uLnTx/>
                <a:uFillTx/>
                <a:latin typeface="黑体" charset="0"/>
                <a:ea typeface="黑体" charset="0"/>
                <a:cs typeface="Times New Roman" panose="02020603050405020304" pitchFamily="18" charset="0"/>
              </a:rPr>
              <a:t>国际学前教育课程</a:t>
            </a:r>
            <a:endParaRPr kumimoji="0" sz="4400" b="1" i="0" u="none" strike="noStrike" kern="1200" cap="none" spc="0" normalizeH="0" baseline="0" noProof="0" dirty="0">
              <a:ln>
                <a:noFill/>
              </a:ln>
              <a:solidFill>
                <a:schemeClr val="accent1">
                  <a:lumMod val="50000"/>
                </a:schemeClr>
              </a:solidFill>
              <a:effectLst/>
              <a:uLnTx/>
              <a:uFillTx/>
              <a:latin typeface="黑体" charset="0"/>
              <a:ea typeface="黑体" charset="0"/>
              <a:cs typeface="Times New Roman" panose="02020603050405020304" pitchFamily="18" charset="0"/>
            </a:endParaRPr>
          </a:p>
          <a:p>
            <a:pPr marL="0" marR="0" lvl="0" indent="0" algn="ctr" defTabSz="914400" rtl="0" fontAlgn="auto">
              <a:lnSpc>
                <a:spcPct val="150000"/>
              </a:lnSpc>
              <a:spcBef>
                <a:spcPts val="0"/>
              </a:spcBef>
              <a:spcAft>
                <a:spcPts val="0"/>
              </a:spcAft>
              <a:buClrTx/>
              <a:buSzTx/>
              <a:buFontTx/>
              <a:buNone/>
              <a:defRPr/>
            </a:pPr>
            <a:r>
              <a:rPr kumimoji="0" sz="4400" b="1" i="0" u="none" strike="noStrike" kern="1200" cap="none" spc="0" normalizeH="0" baseline="0" noProof="0" dirty="0">
                <a:ln>
                  <a:noFill/>
                </a:ln>
                <a:solidFill>
                  <a:schemeClr val="accent1">
                    <a:lumMod val="50000"/>
                  </a:schemeClr>
                </a:solidFill>
                <a:effectLst/>
                <a:uLnTx/>
                <a:uFillTx/>
                <a:latin typeface="黑体" charset="0"/>
                <a:ea typeface="黑体" charset="0"/>
                <a:cs typeface="Times New Roman" panose="02020603050405020304" pitchFamily="18" charset="0"/>
              </a:rPr>
              <a:t>的发展趋向</a:t>
            </a:r>
            <a:endParaRPr kumimoji="0" sz="4400" b="1" i="0" u="none" strike="noStrike" kern="1200" cap="none" spc="0" normalizeH="0" baseline="0" noProof="0" dirty="0">
              <a:ln>
                <a:noFill/>
              </a:ln>
              <a:solidFill>
                <a:schemeClr val="accent1">
                  <a:lumMod val="50000"/>
                </a:schemeClr>
              </a:solidFill>
              <a:effectLst/>
              <a:uLnTx/>
              <a:uFillTx/>
              <a:latin typeface="黑体" charset="0"/>
              <a:ea typeface="黑体" charset="0"/>
              <a:cs typeface="Times New Roman" panose="02020603050405020304" pitchFamily="18" charset="0"/>
            </a:endParaRPr>
          </a:p>
        </p:txBody>
      </p:sp>
      <p:sp>
        <p:nvSpPr>
          <p:cNvPr id="2" name="圆角矩形 1"/>
          <p:cNvSpPr/>
          <p:nvPr>
            <p:custDataLst>
              <p:tags r:id="rId1"/>
            </p:custDataLst>
          </p:nvPr>
        </p:nvSpPr>
        <p:spPr>
          <a:xfrm>
            <a:off x="-845819" y="2424430"/>
            <a:ext cx="4305300" cy="1583267"/>
          </a:xfrm>
          <a:prstGeom prst="round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p>
            <a:pPr algn="ctr" eaLnBrk="1" fontAlgn="auto" hangingPunct="1">
              <a:spcBef>
                <a:spcPts val="0"/>
              </a:spcBef>
              <a:spcAft>
                <a:spcPts val="0"/>
              </a:spcAft>
            </a:pPr>
            <a:endParaRPr lang="zh-CN" altLang="en-US" sz="1800" dirty="0"/>
          </a:p>
        </p:txBody>
      </p:sp>
      <p:sp>
        <p:nvSpPr>
          <p:cNvPr id="3" name="文本框 2"/>
          <p:cNvSpPr txBox="1"/>
          <p:nvPr/>
        </p:nvSpPr>
        <p:spPr>
          <a:xfrm>
            <a:off x="138430" y="2832735"/>
            <a:ext cx="3080385" cy="922020"/>
          </a:xfrm>
          <a:prstGeom prst="rect">
            <a:avLst/>
          </a:prstGeom>
          <a:noFill/>
        </p:spPr>
        <p:txBody>
          <a:bodyPr wrap="square" rtlCol="0" anchor="t">
            <a:spAutoFit/>
          </a:bodyPr>
          <a:p>
            <a:pPr algn="r"/>
            <a:r>
              <a:rPr lang="zh-CN" altLang="en-US" sz="5400" b="1">
                <a:solidFill>
                  <a:schemeClr val="bg1"/>
                </a:solidFill>
                <a:sym typeface="+mn-ea"/>
              </a:rPr>
              <a:t>第</a:t>
            </a:r>
            <a:r>
              <a:rPr lang="zh-CN" altLang="en-US" sz="5400" b="1">
                <a:solidFill>
                  <a:schemeClr val="bg1"/>
                </a:solidFill>
                <a:sym typeface="+mn-ea"/>
              </a:rPr>
              <a:t>三节</a:t>
            </a:r>
            <a:endParaRPr lang="zh-CN" altLang="en-US" sz="5400" b="1">
              <a:solidFill>
                <a:schemeClr val="bg1"/>
              </a:solidFill>
              <a:sym typeface="+mn-ea"/>
            </a:endParaRPr>
          </a:p>
        </p:txBody>
      </p:sp>
    </p:spTree>
    <p:custDataLst>
      <p:tags r:id="rId2"/>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594995" y="124460"/>
            <a:ext cx="10991850" cy="583565"/>
          </a:xfrm>
          <a:prstGeom prst="rect">
            <a:avLst/>
          </a:prstGeom>
          <a:noFill/>
          <a:ln w="9525">
            <a:noFill/>
          </a:ln>
        </p:spPr>
        <p:txBody>
          <a:bodyPr wrap="square">
            <a:spAutoFit/>
          </a:bodyPr>
          <a:p>
            <a:pPr indent="0"/>
            <a:r>
              <a:rPr sz="3200" b="1">
                <a:solidFill>
                  <a:schemeClr val="bg1"/>
                </a:solidFill>
                <a:latin typeface="+mj-lt"/>
                <a:cs typeface="+mj-lt"/>
              </a:rPr>
              <a:t>一、 为培养面向未来的人打下基础的基础</a:t>
            </a:r>
            <a:endParaRPr sz="3200" b="1">
              <a:solidFill>
                <a:schemeClr val="bg1"/>
              </a:solidFill>
              <a:latin typeface="+mj-lt"/>
              <a:cs typeface="+mj-lt"/>
            </a:endParaRPr>
          </a:p>
        </p:txBody>
      </p:sp>
      <p:sp>
        <p:nvSpPr>
          <p:cNvPr id="4" name="文本框 3"/>
          <p:cNvSpPr txBox="1"/>
          <p:nvPr/>
        </p:nvSpPr>
        <p:spPr>
          <a:xfrm>
            <a:off x="981710" y="1746885"/>
            <a:ext cx="10594340" cy="3415030"/>
          </a:xfrm>
          <a:prstGeom prst="rect">
            <a:avLst/>
          </a:prstGeom>
          <a:noFill/>
          <a:ln w="9525">
            <a:noFill/>
          </a:ln>
        </p:spPr>
        <p:txBody>
          <a:bodyPr wrap="square">
            <a:spAutoFit/>
          </a:bodyPr>
          <a:p>
            <a:pPr marL="0" indent="0" algn="l">
              <a:lnSpc>
                <a:spcPct val="150000"/>
              </a:lnSpc>
            </a:pPr>
            <a:r>
              <a:rPr lang="zh-CN" sz="2400" b="0">
                <a:solidFill>
                  <a:schemeClr val="accent2">
                    <a:lumMod val="75000"/>
                  </a:schemeClr>
                </a:solidFill>
                <a:cs typeface="宋体" charset="0"/>
              </a:rPr>
              <a:t>深度学习</a:t>
            </a:r>
            <a:r>
              <a:rPr lang="zh-CN" sz="2400" b="0">
                <a:solidFill>
                  <a:schemeClr val="tx1"/>
                </a:solidFill>
                <a:cs typeface="宋体" charset="0"/>
              </a:rPr>
              <a:t>已经成为当今国际社会面对全球化和数字化时代的紧迫挑战而发起的新的教学范式转型，</a:t>
            </a:r>
            <a:endParaRPr lang="zh-CN" sz="2400" b="0">
              <a:solidFill>
                <a:schemeClr val="tx1"/>
              </a:solidFill>
              <a:cs typeface="宋体" charset="0"/>
            </a:endParaRPr>
          </a:p>
          <a:p>
            <a:pPr marL="0" indent="0" algn="l">
              <a:lnSpc>
                <a:spcPct val="150000"/>
              </a:lnSpc>
            </a:pPr>
            <a:r>
              <a:rPr lang="zh-CN" sz="2400" b="0">
                <a:solidFill>
                  <a:schemeClr val="tx1"/>
                </a:solidFill>
                <a:cs typeface="宋体" charset="0"/>
              </a:rPr>
              <a:t>它以数字化元素和全球利益共同体的合作模式重构了传统教育体系中最根本的教学要素与环节，重新界定了这样的变革形势下，</a:t>
            </a:r>
            <a:endParaRPr lang="zh-CN" sz="2400" b="0">
              <a:solidFill>
                <a:schemeClr val="tx1"/>
              </a:solidFill>
              <a:cs typeface="宋体" charset="0"/>
            </a:endParaRPr>
          </a:p>
          <a:p>
            <a:pPr marL="0" indent="0" algn="l">
              <a:lnSpc>
                <a:spcPct val="150000"/>
              </a:lnSpc>
            </a:pPr>
            <a:r>
              <a:rPr lang="zh-CN" sz="2400" b="0">
                <a:solidFill>
                  <a:schemeClr val="tx1"/>
                </a:solidFill>
                <a:cs typeface="宋体" charset="0"/>
              </a:rPr>
              <a:t>儿童为了未来自身与社会发展而需掌握的核心素养和智能框架，推动着各级教育体系层面发起以深度学习为中心内容和价值取向的新的教育变革。</a:t>
            </a:r>
            <a:endParaRPr lang="zh-CN" altLang="en-US" sz="2400" b="0">
              <a:solidFill>
                <a:schemeClr val="tx1"/>
              </a:solidFill>
              <a:cs typeface="宋体" charset="0"/>
            </a:endParaRPr>
          </a:p>
        </p:txBody>
      </p:sp>
    </p:spTree>
    <p:custDataLst>
      <p:tags r:id="rId1"/>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594995" y="124460"/>
            <a:ext cx="10991850" cy="583565"/>
          </a:xfrm>
          <a:prstGeom prst="rect">
            <a:avLst/>
          </a:prstGeom>
          <a:noFill/>
          <a:ln w="9525">
            <a:noFill/>
          </a:ln>
        </p:spPr>
        <p:txBody>
          <a:bodyPr wrap="square">
            <a:spAutoFit/>
          </a:bodyPr>
          <a:p>
            <a:pPr indent="0"/>
            <a:r>
              <a:rPr sz="3200" b="1">
                <a:solidFill>
                  <a:schemeClr val="bg1"/>
                </a:solidFill>
                <a:latin typeface="+mj-lt"/>
                <a:cs typeface="+mj-lt"/>
              </a:rPr>
              <a:t>一、 为培养面向未来的人打下基础的基础</a:t>
            </a:r>
            <a:endParaRPr sz="3200" b="1">
              <a:solidFill>
                <a:schemeClr val="bg1"/>
              </a:solidFill>
              <a:latin typeface="+mj-lt"/>
              <a:cs typeface="+mj-lt"/>
            </a:endParaRPr>
          </a:p>
        </p:txBody>
      </p:sp>
      <p:sp>
        <p:nvSpPr>
          <p:cNvPr id="4" name="文本框 3"/>
          <p:cNvSpPr txBox="1"/>
          <p:nvPr/>
        </p:nvSpPr>
        <p:spPr>
          <a:xfrm>
            <a:off x="981710" y="1746885"/>
            <a:ext cx="10594340" cy="2306955"/>
          </a:xfrm>
          <a:prstGeom prst="rect">
            <a:avLst/>
          </a:prstGeom>
          <a:noFill/>
          <a:ln w="9525">
            <a:noFill/>
          </a:ln>
        </p:spPr>
        <p:txBody>
          <a:bodyPr wrap="square">
            <a:spAutoFit/>
          </a:bodyPr>
          <a:p>
            <a:pPr marL="0" indent="0" algn="l">
              <a:lnSpc>
                <a:spcPct val="150000"/>
              </a:lnSpc>
            </a:pPr>
            <a:r>
              <a:rPr lang="zh-CN" sz="2400" b="0">
                <a:solidFill>
                  <a:schemeClr val="tx1"/>
                </a:solidFill>
                <a:cs typeface="宋体" charset="0"/>
              </a:rPr>
              <a:t>对于互联网、物联网时代的幼儿，应被看成是比以往任何年代的幼儿更充满能力的人，他们对周遭世界拥有积极参与的欲望，并主动地学习与成长；对于互联网、物联网时代的幼儿，应让他们更早开始有意义的学习，以应对未来的机遇与挑战，特别是要</a:t>
            </a:r>
            <a:r>
              <a:rPr lang="zh-CN" sz="2400" b="0">
                <a:solidFill>
                  <a:schemeClr val="accent2">
                    <a:lumMod val="75000"/>
                  </a:schemeClr>
                </a:solidFill>
                <a:cs typeface="宋体" charset="0"/>
              </a:rPr>
              <a:t>为培养他们解决复杂问题的能力打好基础</a:t>
            </a:r>
            <a:r>
              <a:rPr lang="zh-CN" sz="2400" b="0">
                <a:solidFill>
                  <a:schemeClr val="tx1"/>
                </a:solidFill>
                <a:cs typeface="宋体" charset="0"/>
              </a:rPr>
              <a:t>。</a:t>
            </a:r>
            <a:endParaRPr lang="zh-CN" sz="2400" b="0">
              <a:solidFill>
                <a:schemeClr val="tx1"/>
              </a:solidFill>
              <a:cs typeface="宋体" charset="0"/>
            </a:endParaRPr>
          </a:p>
        </p:txBody>
      </p:sp>
    </p:spTree>
    <p:custDataLst>
      <p:tags r:id="rId1"/>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594995" y="124460"/>
            <a:ext cx="10991850" cy="583565"/>
          </a:xfrm>
          <a:prstGeom prst="rect">
            <a:avLst/>
          </a:prstGeom>
          <a:noFill/>
          <a:ln w="9525">
            <a:noFill/>
          </a:ln>
        </p:spPr>
        <p:txBody>
          <a:bodyPr wrap="square">
            <a:spAutoFit/>
          </a:bodyPr>
          <a:p>
            <a:pPr indent="0"/>
            <a:r>
              <a:rPr sz="3200" b="1">
                <a:solidFill>
                  <a:schemeClr val="bg1"/>
                </a:solidFill>
                <a:latin typeface="+mj-lt"/>
                <a:cs typeface="+mj-lt"/>
              </a:rPr>
              <a:t>二、 在尊重文化差异的基础上，学前教育课程走向多元化</a:t>
            </a:r>
            <a:endParaRPr sz="3200" b="1">
              <a:solidFill>
                <a:schemeClr val="bg1"/>
              </a:solidFill>
              <a:latin typeface="+mj-lt"/>
              <a:cs typeface="+mj-lt"/>
            </a:endParaRPr>
          </a:p>
        </p:txBody>
      </p:sp>
      <p:sp>
        <p:nvSpPr>
          <p:cNvPr id="4" name="文本框 3"/>
          <p:cNvSpPr txBox="1"/>
          <p:nvPr/>
        </p:nvSpPr>
        <p:spPr>
          <a:xfrm>
            <a:off x="981710" y="1746885"/>
            <a:ext cx="10594340" cy="3415030"/>
          </a:xfrm>
          <a:prstGeom prst="rect">
            <a:avLst/>
          </a:prstGeom>
          <a:noFill/>
          <a:ln w="9525">
            <a:noFill/>
          </a:ln>
        </p:spPr>
        <p:txBody>
          <a:bodyPr wrap="square">
            <a:spAutoFit/>
          </a:bodyPr>
          <a:p>
            <a:pPr marL="0" indent="0" algn="l">
              <a:lnSpc>
                <a:spcPct val="150000"/>
              </a:lnSpc>
            </a:pPr>
            <a:r>
              <a:rPr lang="zh-CN" sz="2400" b="0">
                <a:cs typeface="宋体" charset="0"/>
              </a:rPr>
              <a:t>世界各国学前教育课程走向多元化是必然趋势。</a:t>
            </a:r>
            <a:endParaRPr lang="zh-CN" sz="2400" b="0">
              <a:cs typeface="宋体" charset="0"/>
            </a:endParaRPr>
          </a:p>
          <a:p>
            <a:pPr marL="0" indent="0" algn="l">
              <a:lnSpc>
                <a:spcPct val="150000"/>
              </a:lnSpc>
            </a:pPr>
            <a:r>
              <a:rPr lang="zh-CN" sz="2400" b="0">
                <a:cs typeface="宋体" charset="0"/>
              </a:rPr>
              <a:t>西方国家学前教育课程的多元文化方向的发展主要表现为接纳后两种教育取向，即将多元文化的影响“注入”课程和活动设计之中，或者设计和发展“反偏见课程”。</a:t>
            </a:r>
            <a:endParaRPr lang="zh-CN" sz="2400" b="0">
              <a:cs typeface="宋体" charset="0"/>
            </a:endParaRPr>
          </a:p>
          <a:p>
            <a:pPr marL="0" indent="0" algn="l">
              <a:lnSpc>
                <a:spcPct val="150000"/>
              </a:lnSpc>
            </a:pPr>
            <a:r>
              <a:rPr lang="zh-CN" sz="2400" b="0">
                <a:cs typeface="宋体" charset="0"/>
              </a:rPr>
              <a:t>世界各国的早期教育教育课程都在努力创造反映多元文化背景的学习环境，努力使课程和保教人员与儿童的种族、民族、文化和语言相匹配。</a:t>
            </a:r>
            <a:endParaRPr lang="zh-CN" sz="2400" b="0">
              <a:cs typeface="宋体" charset="0"/>
            </a:endParaRPr>
          </a:p>
        </p:txBody>
      </p:sp>
    </p:spTree>
    <p:custDataLst>
      <p:tags r:id="rId1"/>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594995" y="124460"/>
            <a:ext cx="10991850" cy="583565"/>
          </a:xfrm>
          <a:prstGeom prst="rect">
            <a:avLst/>
          </a:prstGeom>
          <a:noFill/>
          <a:ln w="9525">
            <a:noFill/>
          </a:ln>
        </p:spPr>
        <p:txBody>
          <a:bodyPr wrap="square">
            <a:spAutoFit/>
          </a:bodyPr>
          <a:p>
            <a:pPr indent="0"/>
            <a:r>
              <a:rPr sz="3200" b="1">
                <a:solidFill>
                  <a:schemeClr val="bg1"/>
                </a:solidFill>
                <a:latin typeface="+mj-lt"/>
                <a:cs typeface="+mj-lt"/>
              </a:rPr>
              <a:t>三、 关注可持续发展，落实终身教育的第一步</a:t>
            </a:r>
            <a:endParaRPr sz="3200" b="1">
              <a:solidFill>
                <a:schemeClr val="bg1"/>
              </a:solidFill>
              <a:latin typeface="+mj-lt"/>
              <a:cs typeface="+mj-lt"/>
            </a:endParaRPr>
          </a:p>
        </p:txBody>
      </p:sp>
      <p:sp>
        <p:nvSpPr>
          <p:cNvPr id="100" name="文本框 99"/>
          <p:cNvSpPr txBox="1"/>
          <p:nvPr/>
        </p:nvSpPr>
        <p:spPr>
          <a:xfrm>
            <a:off x="1212850" y="1082675"/>
            <a:ext cx="9448165" cy="829945"/>
          </a:xfrm>
          <a:prstGeom prst="rect">
            <a:avLst/>
          </a:prstGeom>
          <a:noFill/>
          <a:ln w="9525">
            <a:noFill/>
          </a:ln>
        </p:spPr>
        <p:txBody>
          <a:bodyPr wrap="square">
            <a:spAutoFit/>
          </a:bodyPr>
          <a:p>
            <a:pPr indent="0"/>
            <a:r>
              <a:rPr lang="zh-CN" sz="2400" b="0">
                <a:solidFill>
                  <a:schemeClr val="tx1"/>
                </a:solidFill>
                <a:cs typeface="宋体" charset="0"/>
              </a:rPr>
              <a:t>作为终身教育的第一步，为实现可持续发展的教育目标，学前教育课程会强调：</a:t>
            </a:r>
            <a:endParaRPr lang="zh-CN" altLang="en-US" sz="2400" b="0">
              <a:solidFill>
                <a:schemeClr val="tx1"/>
              </a:solidFill>
              <a:cs typeface="宋体" charset="0"/>
            </a:endParaRPr>
          </a:p>
        </p:txBody>
      </p:sp>
      <p:sp>
        <p:nvSpPr>
          <p:cNvPr id="2" name="文本框 1"/>
          <p:cNvSpPr txBox="1"/>
          <p:nvPr/>
        </p:nvSpPr>
        <p:spPr>
          <a:xfrm>
            <a:off x="798830" y="2300605"/>
            <a:ext cx="10619105" cy="3646170"/>
          </a:xfrm>
          <a:prstGeom prst="rect">
            <a:avLst/>
          </a:prstGeom>
          <a:noFill/>
          <a:ln w="9525">
            <a:noFill/>
          </a:ln>
        </p:spPr>
        <p:txBody>
          <a:bodyPr wrap="square">
            <a:spAutoFit/>
          </a:bodyPr>
          <a:p>
            <a:pPr marL="342900" indent="-342900" algn="l">
              <a:lnSpc>
                <a:spcPct val="150000"/>
              </a:lnSpc>
              <a:buFont typeface="Wingdings" panose="05000000000000000000" charset="0"/>
              <a:buChar char=""/>
            </a:pPr>
            <a:r>
              <a:rPr lang="en-US" sz="2200" b="0">
                <a:solidFill>
                  <a:schemeClr val="tx1"/>
                </a:solidFill>
                <a:latin typeface="宋体" charset="0"/>
                <a:cs typeface="Times New Roman" panose="02020603050405020304" pitchFamily="18" charset="0"/>
              </a:rPr>
              <a:t> </a:t>
            </a:r>
            <a:r>
              <a:rPr lang="zh-CN" sz="2200" b="0">
                <a:solidFill>
                  <a:schemeClr val="tx1"/>
                </a:solidFill>
                <a:cs typeface="宋体" charset="0"/>
              </a:rPr>
              <a:t>①主体探究： 建构儿童在教学过程中的学习主体地位，培养儿童终身学习和终身发展所需要的主体探究精神与能力。</a:t>
            </a:r>
            <a:endParaRPr lang="zh-CN" sz="2200" b="0">
              <a:solidFill>
                <a:schemeClr val="tx1"/>
              </a:solidFill>
              <a:cs typeface="宋体" charset="0"/>
            </a:endParaRPr>
          </a:p>
          <a:p>
            <a:pPr marL="342900" indent="-342900" algn="l">
              <a:lnSpc>
                <a:spcPct val="150000"/>
              </a:lnSpc>
              <a:buFont typeface="Wingdings" panose="05000000000000000000" charset="0"/>
              <a:buChar char=""/>
            </a:pPr>
            <a:r>
              <a:rPr lang="zh-CN" sz="2200" b="0">
                <a:solidFill>
                  <a:schemeClr val="tx1"/>
                </a:solidFill>
                <a:cs typeface="宋体" charset="0"/>
              </a:rPr>
              <a:t>②综合渗透： 以环境、人口与可持续发展教育为核心内容，综合所有或相关的学科内容，渗透环境、人口与可持续发展科学知识与思想。</a:t>
            </a:r>
            <a:endParaRPr lang="zh-CN" sz="2200" b="0">
              <a:solidFill>
                <a:schemeClr val="tx1"/>
              </a:solidFill>
              <a:cs typeface="宋体" charset="0"/>
            </a:endParaRPr>
          </a:p>
          <a:p>
            <a:pPr marL="342900" indent="-342900" algn="l">
              <a:lnSpc>
                <a:spcPct val="150000"/>
              </a:lnSpc>
              <a:buFont typeface="Wingdings" panose="05000000000000000000" charset="0"/>
              <a:buChar char=""/>
            </a:pPr>
            <a:r>
              <a:rPr lang="zh-CN" sz="2200" b="0">
                <a:solidFill>
                  <a:schemeClr val="tx1"/>
                </a:solidFill>
                <a:cs typeface="宋体" charset="0"/>
              </a:rPr>
              <a:t>③合作活动： 指导儿童开展小组、全体或其他探究性活动，以此作为教学活动的主要形式。</a:t>
            </a:r>
            <a:endParaRPr lang="zh-CN" sz="2200" b="0">
              <a:solidFill>
                <a:schemeClr val="tx1"/>
              </a:solidFill>
              <a:cs typeface="宋体" charset="0"/>
            </a:endParaRPr>
          </a:p>
          <a:p>
            <a:pPr marL="342900" indent="-342900" algn="l">
              <a:lnSpc>
                <a:spcPct val="150000"/>
              </a:lnSpc>
              <a:buFont typeface="Wingdings" panose="05000000000000000000" charset="0"/>
              <a:buChar char=""/>
            </a:pPr>
            <a:r>
              <a:rPr lang="zh-CN" sz="2200" b="0">
                <a:solidFill>
                  <a:schemeClr val="tx1"/>
                </a:solidFill>
                <a:cs typeface="宋体" charset="0"/>
              </a:rPr>
              <a:t>④创新发展： 通过更新活动模式培养儿童在学习活动中的科学创新精神与能力。</a:t>
            </a:r>
            <a:endParaRPr lang="zh-CN" altLang="en-US" sz="2200" b="0">
              <a:solidFill>
                <a:schemeClr val="tx1"/>
              </a:solidFill>
              <a:cs typeface="宋体" charset="0"/>
            </a:endParaRPr>
          </a:p>
        </p:txBody>
      </p:sp>
    </p:spTree>
    <p:custDataLst>
      <p:tags r:id="rId1"/>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594995" y="124460"/>
            <a:ext cx="10991850" cy="583565"/>
          </a:xfrm>
          <a:prstGeom prst="rect">
            <a:avLst/>
          </a:prstGeom>
          <a:noFill/>
          <a:ln w="9525">
            <a:noFill/>
          </a:ln>
        </p:spPr>
        <p:txBody>
          <a:bodyPr wrap="square">
            <a:spAutoFit/>
          </a:bodyPr>
          <a:p>
            <a:pPr indent="0"/>
            <a:r>
              <a:rPr sz="3200" b="1">
                <a:solidFill>
                  <a:schemeClr val="bg1"/>
                </a:solidFill>
                <a:latin typeface="+mj-lt"/>
                <a:cs typeface="+mj-lt"/>
              </a:rPr>
              <a:t>四、 强调教育公平，实施全纳性学前教育课程</a:t>
            </a:r>
            <a:endParaRPr sz="3200" b="1">
              <a:solidFill>
                <a:schemeClr val="bg1"/>
              </a:solidFill>
              <a:latin typeface="+mj-lt"/>
              <a:cs typeface="+mj-lt"/>
            </a:endParaRPr>
          </a:p>
        </p:txBody>
      </p:sp>
      <p:sp>
        <p:nvSpPr>
          <p:cNvPr id="21" name="文本框 20"/>
          <p:cNvSpPr txBox="1"/>
          <p:nvPr/>
        </p:nvSpPr>
        <p:spPr>
          <a:xfrm>
            <a:off x="1054100" y="1098550"/>
            <a:ext cx="10155555" cy="1106805"/>
          </a:xfrm>
          <a:prstGeom prst="rect">
            <a:avLst/>
          </a:prstGeom>
          <a:noFill/>
          <a:ln w="9525">
            <a:noFill/>
          </a:ln>
        </p:spPr>
        <p:txBody>
          <a:bodyPr wrap="square">
            <a:spAutoFit/>
          </a:bodyPr>
          <a:p>
            <a:pPr marL="0" indent="0" algn="l">
              <a:lnSpc>
                <a:spcPct val="150000"/>
              </a:lnSpc>
            </a:pPr>
            <a:r>
              <a:rPr lang="en-US" sz="2200" b="0">
                <a:solidFill>
                  <a:schemeClr val="tx1"/>
                </a:solidFill>
                <a:latin typeface="宋体" charset="0"/>
                <a:cs typeface="Times New Roman" panose="02020603050405020304" pitchFamily="18" charset="0"/>
              </a:rPr>
              <a:t> </a:t>
            </a:r>
            <a:r>
              <a:rPr lang="zh-CN" sz="2200" b="0">
                <a:solidFill>
                  <a:schemeClr val="tx1"/>
                </a:solidFill>
                <a:cs typeface="宋体" charset="0"/>
              </a:rPr>
              <a:t>教育公平，是社会公平的重要组成部分，是社会公平的基础。确保教育公平，这是构建稳定、和谐的社会以及世界稳定、和平的秩序的基本要求。</a:t>
            </a:r>
            <a:endParaRPr lang="zh-CN" altLang="en-US" sz="2200" b="0">
              <a:solidFill>
                <a:schemeClr val="tx1"/>
              </a:solidFill>
              <a:cs typeface="宋体" charset="0"/>
            </a:endParaRPr>
          </a:p>
        </p:txBody>
      </p:sp>
      <p:sp>
        <p:nvSpPr>
          <p:cNvPr id="23" name="AutoShape 4448"/>
          <p:cNvSpPr>
            <a:spLocks noChangeArrowheads="1"/>
          </p:cNvSpPr>
          <p:nvPr>
            <p:custDataLst>
              <p:tags r:id="rId1"/>
            </p:custDataLst>
          </p:nvPr>
        </p:nvSpPr>
        <p:spPr bwMode="auto">
          <a:xfrm rot="18000000">
            <a:off x="5043773" y="3620418"/>
            <a:ext cx="1767719" cy="1530285"/>
          </a:xfrm>
          <a:prstGeom prst="hexagon">
            <a:avLst>
              <a:gd name="adj" fmla="val 28879"/>
              <a:gd name="vf" fmla="val 115470"/>
            </a:avLst>
          </a:prstGeom>
          <a:solidFill>
            <a:schemeClr val="bg1">
              <a:lumMod val="95000"/>
            </a:schemeClr>
          </a:solidFill>
          <a:ln w="12700" cap="flat" cmpd="sng" algn="ctr">
            <a:noFill/>
            <a:prstDash val="solid"/>
          </a:ln>
          <a:effectLst/>
        </p:spPr>
        <p:txBody>
          <a:bodyPr anchor="ctr" anchorCtr="0"/>
          <a:p>
            <a:pPr algn="ctr" eaLnBrk="1" hangingPunct="1">
              <a:lnSpc>
                <a:spcPct val="120000"/>
              </a:lnSpc>
            </a:pPr>
            <a:endParaRPr lang="zh-CN" altLang="en-US" kern="0" dirty="0">
              <a:solidFill>
                <a:srgbClr val="4D4D4D"/>
              </a:solidFill>
              <a:latin typeface="Arial" panose="020B0604020202020204" pitchFamily="34" charset="0"/>
              <a:ea typeface="微软雅黑" pitchFamily="34" charset="-122"/>
              <a:sym typeface="Arial" panose="020B0604020202020204" pitchFamily="34" charset="0"/>
            </a:endParaRPr>
          </a:p>
        </p:txBody>
      </p:sp>
      <p:sp>
        <p:nvSpPr>
          <p:cNvPr id="17" name="任意多边形: 形状 16"/>
          <p:cNvSpPr/>
          <p:nvPr>
            <p:custDataLst>
              <p:tags r:id="rId2"/>
            </p:custDataLst>
          </p:nvPr>
        </p:nvSpPr>
        <p:spPr>
          <a:xfrm rot="9000000">
            <a:off x="4141430" y="4873145"/>
            <a:ext cx="645005" cy="552075"/>
          </a:xfrm>
          <a:custGeom>
            <a:avLst/>
            <a:gdLst>
              <a:gd name="connsiteX0" fmla="*/ 16400 w 906910"/>
              <a:gd name="connsiteY0" fmla="*/ 0 h 776246"/>
              <a:gd name="connsiteX1" fmla="*/ 898115 w 906910"/>
              <a:gd name="connsiteY1" fmla="*/ 718619 h 776246"/>
              <a:gd name="connsiteX2" fmla="*/ 906910 w 906910"/>
              <a:gd name="connsiteY2" fmla="*/ 776246 h 776246"/>
              <a:gd name="connsiteX3" fmla="*/ 795202 w 906910"/>
              <a:gd name="connsiteY3" fmla="*/ 708382 h 776246"/>
              <a:gd name="connsiteX4" fmla="*/ 16400 w 906910"/>
              <a:gd name="connsiteY4" fmla="*/ 511182 h 776246"/>
              <a:gd name="connsiteX5" fmla="*/ 0 w 906910"/>
              <a:gd name="connsiteY5" fmla="*/ 512217 h 776246"/>
              <a:gd name="connsiteX6" fmla="*/ 0 w 906910"/>
              <a:gd name="connsiteY6" fmla="*/ 1447 h 776246"/>
              <a:gd name="connsiteX7" fmla="*/ 16400 w 906910"/>
              <a:gd name="connsiteY7" fmla="*/ 0 h 776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6910" h="776246">
                <a:moveTo>
                  <a:pt x="16400" y="0"/>
                </a:moveTo>
                <a:cubicBezTo>
                  <a:pt x="451324" y="0"/>
                  <a:pt x="814194" y="308504"/>
                  <a:pt x="898115" y="718619"/>
                </a:cubicBezTo>
                <a:lnTo>
                  <a:pt x="906910" y="776246"/>
                </a:lnTo>
                <a:lnTo>
                  <a:pt x="795202" y="708382"/>
                </a:lnTo>
                <a:cubicBezTo>
                  <a:pt x="563693" y="582619"/>
                  <a:pt x="298389" y="511182"/>
                  <a:pt x="16400" y="511182"/>
                </a:cubicBezTo>
                <a:lnTo>
                  <a:pt x="0" y="512217"/>
                </a:lnTo>
                <a:lnTo>
                  <a:pt x="0" y="1447"/>
                </a:lnTo>
                <a:lnTo>
                  <a:pt x="1640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itchFamily="34" charset="-122"/>
              <a:sym typeface="Arial" panose="020B0604020202020204" pitchFamily="34" charset="0"/>
            </a:endParaRPr>
          </a:p>
        </p:txBody>
      </p:sp>
      <p:sp>
        <p:nvSpPr>
          <p:cNvPr id="6" name="梯形 5"/>
          <p:cNvSpPr/>
          <p:nvPr>
            <p:custDataLst>
              <p:tags r:id="rId3"/>
            </p:custDataLst>
          </p:nvPr>
        </p:nvSpPr>
        <p:spPr>
          <a:xfrm rot="3600000">
            <a:off x="4408471" y="4667605"/>
            <a:ext cx="1190875" cy="514559"/>
          </a:xfrm>
          <a:prstGeom prst="trapezoid">
            <a:avLst>
              <a:gd name="adj" fmla="val 3026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itchFamily="34" charset="-122"/>
              <a:sym typeface="Arial" panose="020B0604020202020204" pitchFamily="34" charset="0"/>
            </a:endParaRPr>
          </a:p>
        </p:txBody>
      </p:sp>
      <p:sp>
        <p:nvSpPr>
          <p:cNvPr id="28" name="矩形 27"/>
          <p:cNvSpPr/>
          <p:nvPr>
            <p:custDataLst>
              <p:tags r:id="rId4"/>
            </p:custDataLst>
          </p:nvPr>
        </p:nvSpPr>
        <p:spPr>
          <a:xfrm>
            <a:off x="4806950" y="4553585"/>
            <a:ext cx="401955" cy="557530"/>
          </a:xfrm>
          <a:prstGeom prst="rect">
            <a:avLst/>
          </a:prstGeom>
        </p:spPr>
        <p:txBody>
          <a:bodyPr wrap="square" anchor="ctr" anchorCtr="0">
            <a:noAutofit/>
          </a:bodyPr>
          <a:p>
            <a:pPr algn="ctr" eaLnBrk="1" hangingPunct="1">
              <a:lnSpc>
                <a:spcPct val="140000"/>
              </a:lnSpc>
            </a:pPr>
            <a:r>
              <a:rPr lang="en-US" altLang="zh-CN" sz="2000" b="1" kern="0" dirty="0">
                <a:solidFill>
                  <a:schemeClr val="bg1"/>
                </a:solidFill>
                <a:latin typeface="Arial" panose="020B0604020202020204" pitchFamily="34" charset="0"/>
                <a:ea typeface="微软雅黑" pitchFamily="34" charset="-122"/>
                <a:cs typeface="+mj-cs"/>
                <a:sym typeface="Arial" panose="020B0604020202020204" pitchFamily="34" charset="0"/>
              </a:rPr>
              <a:t>2</a:t>
            </a:r>
            <a:endParaRPr lang="en-US" altLang="zh-CN" sz="2000" b="1" kern="0" dirty="0">
              <a:solidFill>
                <a:schemeClr val="bg1"/>
              </a:solidFill>
              <a:latin typeface="Arial" panose="020B0604020202020204" pitchFamily="34" charset="0"/>
              <a:ea typeface="微软雅黑" pitchFamily="34" charset="-122"/>
              <a:cs typeface="+mj-cs"/>
              <a:sym typeface="Arial" panose="020B0604020202020204" pitchFamily="34" charset="0"/>
            </a:endParaRPr>
          </a:p>
        </p:txBody>
      </p:sp>
      <p:sp>
        <p:nvSpPr>
          <p:cNvPr id="55" name="任意多边形: 形状 54"/>
          <p:cNvSpPr/>
          <p:nvPr>
            <p:custDataLst>
              <p:tags r:id="rId5"/>
            </p:custDataLst>
          </p:nvPr>
        </p:nvSpPr>
        <p:spPr>
          <a:xfrm rot="12600000" flipH="1" flipV="1">
            <a:off x="6999451" y="4998178"/>
            <a:ext cx="645005" cy="552075"/>
          </a:xfrm>
          <a:custGeom>
            <a:avLst/>
            <a:gdLst>
              <a:gd name="connsiteX0" fmla="*/ 16400 w 906910"/>
              <a:gd name="connsiteY0" fmla="*/ 0 h 776246"/>
              <a:gd name="connsiteX1" fmla="*/ 898115 w 906910"/>
              <a:gd name="connsiteY1" fmla="*/ 718619 h 776246"/>
              <a:gd name="connsiteX2" fmla="*/ 906910 w 906910"/>
              <a:gd name="connsiteY2" fmla="*/ 776246 h 776246"/>
              <a:gd name="connsiteX3" fmla="*/ 795202 w 906910"/>
              <a:gd name="connsiteY3" fmla="*/ 708382 h 776246"/>
              <a:gd name="connsiteX4" fmla="*/ 16400 w 906910"/>
              <a:gd name="connsiteY4" fmla="*/ 511182 h 776246"/>
              <a:gd name="connsiteX5" fmla="*/ 0 w 906910"/>
              <a:gd name="connsiteY5" fmla="*/ 512217 h 776246"/>
              <a:gd name="connsiteX6" fmla="*/ 0 w 906910"/>
              <a:gd name="connsiteY6" fmla="*/ 1447 h 776246"/>
              <a:gd name="connsiteX7" fmla="*/ 16400 w 906910"/>
              <a:gd name="connsiteY7" fmla="*/ 0 h 776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6910" h="776246">
                <a:moveTo>
                  <a:pt x="16400" y="0"/>
                </a:moveTo>
                <a:cubicBezTo>
                  <a:pt x="451324" y="0"/>
                  <a:pt x="814194" y="308504"/>
                  <a:pt x="898115" y="718619"/>
                </a:cubicBezTo>
                <a:lnTo>
                  <a:pt x="906910" y="776246"/>
                </a:lnTo>
                <a:lnTo>
                  <a:pt x="795202" y="708382"/>
                </a:lnTo>
                <a:cubicBezTo>
                  <a:pt x="563693" y="582619"/>
                  <a:pt x="298389" y="511182"/>
                  <a:pt x="16400" y="511182"/>
                </a:cubicBezTo>
                <a:lnTo>
                  <a:pt x="0" y="512217"/>
                </a:lnTo>
                <a:lnTo>
                  <a:pt x="0" y="1447"/>
                </a:lnTo>
                <a:lnTo>
                  <a:pt x="1640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itchFamily="34" charset="-122"/>
              <a:sym typeface="Arial" panose="020B0604020202020204" pitchFamily="34" charset="0"/>
            </a:endParaRPr>
          </a:p>
        </p:txBody>
      </p:sp>
      <p:sp>
        <p:nvSpPr>
          <p:cNvPr id="56" name="梯形 55"/>
          <p:cNvSpPr/>
          <p:nvPr>
            <p:custDataLst>
              <p:tags r:id="rId6"/>
            </p:custDataLst>
          </p:nvPr>
        </p:nvSpPr>
        <p:spPr>
          <a:xfrm rot="7200000" flipH="1" flipV="1">
            <a:off x="6262279" y="4636688"/>
            <a:ext cx="1190876" cy="514558"/>
          </a:xfrm>
          <a:prstGeom prst="trapezoid">
            <a:avLst>
              <a:gd name="adj" fmla="val 3026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itchFamily="34" charset="-122"/>
              <a:sym typeface="Arial" panose="020B0604020202020204" pitchFamily="34" charset="0"/>
            </a:endParaRPr>
          </a:p>
        </p:txBody>
      </p:sp>
      <p:sp>
        <p:nvSpPr>
          <p:cNvPr id="54" name="矩形 53"/>
          <p:cNvSpPr/>
          <p:nvPr>
            <p:custDataLst>
              <p:tags r:id="rId7"/>
            </p:custDataLst>
          </p:nvPr>
        </p:nvSpPr>
        <p:spPr>
          <a:xfrm flipH="1">
            <a:off x="6648450" y="4725670"/>
            <a:ext cx="401955" cy="508000"/>
          </a:xfrm>
          <a:prstGeom prst="rect">
            <a:avLst/>
          </a:prstGeom>
        </p:spPr>
        <p:txBody>
          <a:bodyPr wrap="square" anchor="ctr" anchorCtr="0">
            <a:noAutofit/>
          </a:bodyPr>
          <a:p>
            <a:pPr algn="ctr" eaLnBrk="1" hangingPunct="1">
              <a:lnSpc>
                <a:spcPct val="140000"/>
              </a:lnSpc>
            </a:pPr>
            <a:r>
              <a:rPr lang="en-US" altLang="zh-CN" sz="2000" b="1" kern="0" dirty="0">
                <a:solidFill>
                  <a:schemeClr val="bg1"/>
                </a:solidFill>
                <a:latin typeface="Arial" panose="020B0604020202020204" pitchFamily="34" charset="0"/>
                <a:ea typeface="微软雅黑" pitchFamily="34" charset="-122"/>
                <a:cs typeface="+mj-cs"/>
                <a:sym typeface="Arial" panose="020B0604020202020204" pitchFamily="34" charset="0"/>
              </a:rPr>
              <a:t>3</a:t>
            </a:r>
            <a:endParaRPr lang="en-US" altLang="zh-CN" sz="2000" b="1" kern="0" dirty="0">
              <a:solidFill>
                <a:schemeClr val="bg1"/>
              </a:solidFill>
              <a:latin typeface="Arial" panose="020B0604020202020204" pitchFamily="34" charset="0"/>
              <a:ea typeface="微软雅黑" pitchFamily="34" charset="-122"/>
              <a:cs typeface="+mj-cs"/>
              <a:sym typeface="Arial" panose="020B0604020202020204" pitchFamily="34" charset="0"/>
            </a:endParaRPr>
          </a:p>
        </p:txBody>
      </p:sp>
      <p:sp>
        <p:nvSpPr>
          <p:cNvPr id="2" name="任意多边形: 形状 69"/>
          <p:cNvSpPr/>
          <p:nvPr>
            <p:custDataLst>
              <p:tags r:id="rId8"/>
            </p:custDataLst>
          </p:nvPr>
        </p:nvSpPr>
        <p:spPr>
          <a:xfrm rot="16200000">
            <a:off x="5683044" y="2455722"/>
            <a:ext cx="645005" cy="552075"/>
          </a:xfrm>
          <a:custGeom>
            <a:avLst/>
            <a:gdLst>
              <a:gd name="connsiteX0" fmla="*/ 16400 w 906910"/>
              <a:gd name="connsiteY0" fmla="*/ 0 h 776246"/>
              <a:gd name="connsiteX1" fmla="*/ 898115 w 906910"/>
              <a:gd name="connsiteY1" fmla="*/ 718619 h 776246"/>
              <a:gd name="connsiteX2" fmla="*/ 906910 w 906910"/>
              <a:gd name="connsiteY2" fmla="*/ 776246 h 776246"/>
              <a:gd name="connsiteX3" fmla="*/ 795202 w 906910"/>
              <a:gd name="connsiteY3" fmla="*/ 708382 h 776246"/>
              <a:gd name="connsiteX4" fmla="*/ 16400 w 906910"/>
              <a:gd name="connsiteY4" fmla="*/ 511182 h 776246"/>
              <a:gd name="connsiteX5" fmla="*/ 0 w 906910"/>
              <a:gd name="connsiteY5" fmla="*/ 512217 h 776246"/>
              <a:gd name="connsiteX6" fmla="*/ 0 w 906910"/>
              <a:gd name="connsiteY6" fmla="*/ 1447 h 776246"/>
              <a:gd name="connsiteX7" fmla="*/ 16400 w 906910"/>
              <a:gd name="connsiteY7" fmla="*/ 0 h 776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06910" h="776246">
                <a:moveTo>
                  <a:pt x="16400" y="0"/>
                </a:moveTo>
                <a:cubicBezTo>
                  <a:pt x="451324" y="0"/>
                  <a:pt x="814194" y="308504"/>
                  <a:pt x="898115" y="718619"/>
                </a:cubicBezTo>
                <a:lnTo>
                  <a:pt x="906910" y="776246"/>
                </a:lnTo>
                <a:lnTo>
                  <a:pt x="795202" y="708382"/>
                </a:lnTo>
                <a:cubicBezTo>
                  <a:pt x="563693" y="582619"/>
                  <a:pt x="298389" y="511182"/>
                  <a:pt x="16400" y="511182"/>
                </a:cubicBezTo>
                <a:lnTo>
                  <a:pt x="0" y="512217"/>
                </a:lnTo>
                <a:lnTo>
                  <a:pt x="0" y="1447"/>
                </a:lnTo>
                <a:lnTo>
                  <a:pt x="1640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itchFamily="34" charset="-122"/>
              <a:sym typeface="Arial" panose="020B0604020202020204" pitchFamily="34" charset="0"/>
            </a:endParaRPr>
          </a:p>
        </p:txBody>
      </p:sp>
      <p:sp>
        <p:nvSpPr>
          <p:cNvPr id="3" name="梯形 2"/>
          <p:cNvSpPr/>
          <p:nvPr>
            <p:custDataLst>
              <p:tags r:id="rId9"/>
            </p:custDataLst>
          </p:nvPr>
        </p:nvSpPr>
        <p:spPr>
          <a:xfrm rot="10800000">
            <a:off x="5334369" y="3054262"/>
            <a:ext cx="1190876" cy="514558"/>
          </a:xfrm>
          <a:prstGeom prst="trapezoid">
            <a:avLst>
              <a:gd name="adj" fmla="val 3026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20000"/>
              </a:lnSpc>
            </a:pPr>
            <a:endParaRPr lang="zh-CN" altLang="en-US">
              <a:latin typeface="Arial" panose="020B0604020202020204" pitchFamily="34" charset="0"/>
              <a:ea typeface="微软雅黑" pitchFamily="34" charset="-122"/>
              <a:sym typeface="Arial" panose="020B0604020202020204" pitchFamily="34" charset="0"/>
            </a:endParaRPr>
          </a:p>
        </p:txBody>
      </p:sp>
      <p:sp>
        <p:nvSpPr>
          <p:cNvPr id="69" name="矩形 68"/>
          <p:cNvSpPr/>
          <p:nvPr>
            <p:custDataLst>
              <p:tags r:id="rId10"/>
            </p:custDataLst>
          </p:nvPr>
        </p:nvSpPr>
        <p:spPr>
          <a:xfrm rot="10800000" flipV="1">
            <a:off x="5732780" y="2894330"/>
            <a:ext cx="401955" cy="617855"/>
          </a:xfrm>
          <a:prstGeom prst="rect">
            <a:avLst/>
          </a:prstGeom>
        </p:spPr>
        <p:txBody>
          <a:bodyPr wrap="square" anchor="ctr" anchorCtr="0">
            <a:noAutofit/>
          </a:bodyPr>
          <a:p>
            <a:pPr algn="ctr" eaLnBrk="1" hangingPunct="1">
              <a:lnSpc>
                <a:spcPct val="140000"/>
              </a:lnSpc>
            </a:pPr>
            <a:r>
              <a:rPr lang="en-US" altLang="zh-CN" sz="2000" b="1" kern="0" dirty="0">
                <a:solidFill>
                  <a:schemeClr val="bg1"/>
                </a:solidFill>
                <a:latin typeface="Arial" panose="020B0604020202020204" pitchFamily="34" charset="0"/>
                <a:ea typeface="微软雅黑" pitchFamily="34" charset="-122"/>
                <a:cs typeface="+mj-cs"/>
                <a:sym typeface="Arial" panose="020B0604020202020204" pitchFamily="34" charset="0"/>
              </a:rPr>
              <a:t>1</a:t>
            </a:r>
            <a:endParaRPr lang="en-US" altLang="zh-CN" sz="2000" b="1" kern="0" dirty="0">
              <a:solidFill>
                <a:schemeClr val="bg1"/>
              </a:solidFill>
              <a:latin typeface="Arial" panose="020B0604020202020204" pitchFamily="34" charset="0"/>
              <a:ea typeface="微软雅黑" pitchFamily="34" charset="-122"/>
              <a:cs typeface="+mj-cs"/>
              <a:sym typeface="Arial" panose="020B0604020202020204" pitchFamily="34" charset="0"/>
            </a:endParaRPr>
          </a:p>
        </p:txBody>
      </p:sp>
      <p:sp>
        <p:nvSpPr>
          <p:cNvPr id="27" name="文本框 26"/>
          <p:cNvSpPr txBox="1"/>
          <p:nvPr>
            <p:custDataLst>
              <p:tags r:id="rId11"/>
            </p:custDataLst>
          </p:nvPr>
        </p:nvSpPr>
        <p:spPr>
          <a:xfrm>
            <a:off x="7733509" y="4747327"/>
            <a:ext cx="3090698" cy="1021694"/>
          </a:xfrm>
          <a:prstGeom prst="rect">
            <a:avLst/>
          </a:prstGeom>
          <a:noFill/>
        </p:spPr>
        <p:txBody>
          <a:bodyPr wrap="square" rtlCol="0" anchor="ctr">
            <a:normAutofit/>
          </a:bodyPr>
          <a:p>
            <a:pPr>
              <a:lnSpc>
                <a:spcPct val="120000"/>
              </a:lnSpc>
            </a:pPr>
            <a:r>
              <a:rPr lang="zh-CN" altLang="en-US" sz="2400" spc="150">
                <a:solidFill>
                  <a:schemeClr val="tx1"/>
                </a:solidFill>
                <a:latin typeface="Arial" panose="020B0604020202020204" pitchFamily="34" charset="0"/>
                <a:ea typeface="微软雅黑" pitchFamily="34" charset="-122"/>
                <a:sym typeface="Arial" panose="020B0604020202020204" pitchFamily="34" charset="0"/>
              </a:rPr>
              <a:t>结果公平</a:t>
            </a:r>
            <a:endParaRPr lang="zh-CN" altLang="en-US" sz="2400" spc="150">
              <a:solidFill>
                <a:schemeClr val="tx1"/>
              </a:solidFill>
              <a:latin typeface="Arial" panose="020B0604020202020204" pitchFamily="34" charset="0"/>
              <a:ea typeface="微软雅黑" pitchFamily="34" charset="-122"/>
              <a:sym typeface="Arial" panose="020B0604020202020204" pitchFamily="34" charset="0"/>
            </a:endParaRPr>
          </a:p>
          <a:p>
            <a:pPr>
              <a:lnSpc>
                <a:spcPct val="120000"/>
              </a:lnSpc>
            </a:pPr>
            <a:endParaRPr lang="zh-CN" altLang="en-US" sz="2400" spc="150">
              <a:solidFill>
                <a:schemeClr val="tx1"/>
              </a:solidFill>
              <a:latin typeface="Arial" panose="020B0604020202020204" pitchFamily="34" charset="0"/>
              <a:ea typeface="微软雅黑" pitchFamily="34" charset="-122"/>
              <a:sym typeface="Arial" panose="020B0604020202020204" pitchFamily="34" charset="0"/>
            </a:endParaRPr>
          </a:p>
        </p:txBody>
      </p:sp>
      <p:sp>
        <p:nvSpPr>
          <p:cNvPr id="29" name="文本框 28"/>
          <p:cNvSpPr txBox="1"/>
          <p:nvPr>
            <p:custDataLst>
              <p:tags r:id="rId12"/>
            </p:custDataLst>
          </p:nvPr>
        </p:nvSpPr>
        <p:spPr>
          <a:xfrm>
            <a:off x="2211135" y="2501967"/>
            <a:ext cx="3090698" cy="1021694"/>
          </a:xfrm>
          <a:prstGeom prst="rect">
            <a:avLst/>
          </a:prstGeom>
          <a:noFill/>
        </p:spPr>
        <p:txBody>
          <a:bodyPr wrap="square" rtlCol="0" anchor="ctr">
            <a:normAutofit/>
          </a:bodyPr>
          <a:p>
            <a:pPr algn="r">
              <a:lnSpc>
                <a:spcPct val="120000"/>
              </a:lnSpc>
            </a:pPr>
            <a:r>
              <a:rPr lang="zh-CN" altLang="en-US" sz="2400" spc="150">
                <a:solidFill>
                  <a:schemeClr val="tx1"/>
                </a:solidFill>
                <a:latin typeface="Arial" panose="020B0604020202020204" pitchFamily="34" charset="0"/>
                <a:ea typeface="微软雅黑" pitchFamily="34" charset="-122"/>
                <a:sym typeface="Arial" panose="020B0604020202020204" pitchFamily="34" charset="0"/>
              </a:rPr>
              <a:t>起点公平</a:t>
            </a:r>
            <a:endParaRPr lang="zh-CN" altLang="en-US" sz="2400" spc="150">
              <a:solidFill>
                <a:schemeClr val="tx1"/>
              </a:solidFill>
              <a:latin typeface="Arial" panose="020B0604020202020204" pitchFamily="34" charset="0"/>
              <a:ea typeface="微软雅黑" pitchFamily="34" charset="-122"/>
              <a:sym typeface="Arial" panose="020B0604020202020204" pitchFamily="34" charset="0"/>
            </a:endParaRPr>
          </a:p>
        </p:txBody>
      </p:sp>
      <p:sp>
        <p:nvSpPr>
          <p:cNvPr id="30" name="文本框 29"/>
          <p:cNvSpPr txBox="1"/>
          <p:nvPr>
            <p:custDataLst>
              <p:tags r:id="rId13"/>
            </p:custDataLst>
          </p:nvPr>
        </p:nvSpPr>
        <p:spPr>
          <a:xfrm>
            <a:off x="965900" y="4743526"/>
            <a:ext cx="3090698" cy="1021694"/>
          </a:xfrm>
          <a:prstGeom prst="rect">
            <a:avLst/>
          </a:prstGeom>
          <a:noFill/>
        </p:spPr>
        <p:txBody>
          <a:bodyPr wrap="square" rtlCol="0" anchor="ctr">
            <a:normAutofit/>
          </a:bodyPr>
          <a:p>
            <a:pPr algn="r">
              <a:lnSpc>
                <a:spcPct val="120000"/>
              </a:lnSpc>
            </a:pPr>
            <a:r>
              <a:rPr lang="zh-CN" altLang="en-US" sz="2400" spc="150">
                <a:solidFill>
                  <a:schemeClr val="tx1"/>
                </a:solidFill>
                <a:latin typeface="Arial" panose="020B0604020202020204" pitchFamily="34" charset="0"/>
                <a:ea typeface="微软雅黑" pitchFamily="34" charset="-122"/>
                <a:sym typeface="Arial" panose="020B0604020202020204" pitchFamily="34" charset="0"/>
              </a:rPr>
              <a:t>过程公平</a:t>
            </a:r>
            <a:endParaRPr lang="zh-CN" altLang="en-US" sz="2400" spc="150">
              <a:solidFill>
                <a:schemeClr val="tx1"/>
              </a:solidFill>
              <a:latin typeface="Arial" panose="020B0604020202020204" pitchFamily="34" charset="0"/>
              <a:ea typeface="微软雅黑" pitchFamily="34" charset="-122"/>
              <a:sym typeface="Arial" panose="020B0604020202020204" pitchFamily="34" charset="0"/>
            </a:endParaRPr>
          </a:p>
        </p:txBody>
      </p:sp>
      <p:sp>
        <p:nvSpPr>
          <p:cNvPr id="20" name="矩形 19"/>
          <p:cNvSpPr/>
          <p:nvPr>
            <p:custDataLst>
              <p:tags r:id="rId14"/>
            </p:custDataLst>
          </p:nvPr>
        </p:nvSpPr>
        <p:spPr>
          <a:xfrm>
            <a:off x="5400742" y="3866696"/>
            <a:ext cx="1053780" cy="1037729"/>
          </a:xfrm>
          <a:prstGeom prst="rect">
            <a:avLst/>
          </a:prstGeom>
        </p:spPr>
        <p:txBody>
          <a:bodyPr wrap="square" anchor="ctr" anchorCtr="0"/>
          <a:p>
            <a:pPr algn="ctr" eaLnBrk="1" hangingPunct="1">
              <a:lnSpc>
                <a:spcPct val="120000"/>
              </a:lnSpc>
            </a:pPr>
            <a:r>
              <a:rPr lang="zh-CN" altLang="en-US" sz="2800" b="1" kern="0" spc="300">
                <a:solidFill>
                  <a:schemeClr val="tx1">
                    <a:lumMod val="75000"/>
                    <a:lumOff val="25000"/>
                  </a:schemeClr>
                </a:solidFill>
                <a:latin typeface="Arial" panose="020B0604020202020204" pitchFamily="34" charset="0"/>
                <a:ea typeface="微软雅黑" pitchFamily="34" charset="-122"/>
                <a:cs typeface="+mj-cs"/>
                <a:sym typeface="Arial" panose="020B0604020202020204" pitchFamily="34" charset="0"/>
              </a:rPr>
              <a:t>教育公平</a:t>
            </a:r>
            <a:endParaRPr lang="zh-CN" altLang="en-US" sz="2800" b="1" kern="0" spc="300">
              <a:solidFill>
                <a:schemeClr val="tx1">
                  <a:lumMod val="75000"/>
                  <a:lumOff val="25000"/>
                </a:schemeClr>
              </a:solidFill>
              <a:latin typeface="Arial" panose="020B0604020202020204" pitchFamily="34" charset="0"/>
              <a:ea typeface="微软雅黑" pitchFamily="34" charset="-122"/>
              <a:cs typeface="+mj-cs"/>
              <a:sym typeface="Arial" panose="020B0604020202020204" pitchFamily="34" charset="0"/>
            </a:endParaRPr>
          </a:p>
        </p:txBody>
      </p:sp>
    </p:spTree>
    <p:custDataLst>
      <p:tags r:id="rId15"/>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userDrawn="1"/>
        </p:nvSpPr>
        <p:spPr>
          <a:xfrm>
            <a:off x="-635" y="6581775"/>
            <a:ext cx="12251055" cy="309245"/>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1091565" y="974725"/>
            <a:ext cx="8464550" cy="460375"/>
          </a:xfrm>
          <a:prstGeom prst="rect">
            <a:avLst/>
          </a:prstGeom>
          <a:noFill/>
          <a:ln w="9525">
            <a:noFill/>
          </a:ln>
        </p:spPr>
        <p:txBody>
          <a:bodyPr wrap="square">
            <a:spAutoFit/>
          </a:bodyPr>
          <a:p>
            <a:pPr indent="0"/>
            <a:r>
              <a:rPr lang="zh-CN" sz="2400" b="1">
                <a:solidFill>
                  <a:schemeClr val="accent5">
                    <a:lumMod val="75000"/>
                  </a:schemeClr>
                </a:solidFill>
                <a:cs typeface="宋体" charset="0"/>
              </a:rPr>
              <a:t>（一）</a:t>
            </a:r>
            <a:r>
              <a:rPr lang="en-US" sz="2400" b="1">
                <a:solidFill>
                  <a:schemeClr val="accent5">
                    <a:lumMod val="75000"/>
                  </a:schemeClr>
                </a:solidFill>
                <a:latin typeface="宋体" charset="0"/>
                <a:cs typeface="Times New Roman" panose="02020603050405020304" pitchFamily="18" charset="0"/>
              </a:rPr>
              <a:t> </a:t>
            </a:r>
            <a:r>
              <a:rPr lang="zh-CN" sz="2400" b="1">
                <a:solidFill>
                  <a:schemeClr val="accent5">
                    <a:lumMod val="75000"/>
                  </a:schemeClr>
                </a:solidFill>
                <a:cs typeface="宋体" charset="0"/>
              </a:rPr>
              <a:t>联合国教育、科学及文化组织对学前教育政策的关注</a:t>
            </a:r>
            <a:endParaRPr lang="zh-CN" altLang="en-US" sz="2400" b="1">
              <a:solidFill>
                <a:schemeClr val="accent5">
                  <a:lumMod val="75000"/>
                </a:schemeClr>
              </a:solidFill>
              <a:cs typeface="宋体" charset="0"/>
            </a:endParaRPr>
          </a:p>
        </p:txBody>
      </p:sp>
      <p:sp>
        <p:nvSpPr>
          <p:cNvPr id="100" name="文本框 99"/>
          <p:cNvSpPr txBox="1"/>
          <p:nvPr/>
        </p:nvSpPr>
        <p:spPr>
          <a:xfrm>
            <a:off x="594995" y="124460"/>
            <a:ext cx="10991850" cy="583565"/>
          </a:xfrm>
          <a:prstGeom prst="rect">
            <a:avLst/>
          </a:prstGeom>
          <a:noFill/>
          <a:ln w="9525">
            <a:noFill/>
          </a:ln>
        </p:spPr>
        <p:txBody>
          <a:bodyPr wrap="square">
            <a:spAutoFit/>
          </a:bodyPr>
          <a:p>
            <a:pPr indent="0"/>
            <a:r>
              <a:rPr sz="3200" b="1">
                <a:solidFill>
                  <a:schemeClr val="accent5">
                    <a:lumMod val="50000"/>
                  </a:schemeClr>
                </a:solidFill>
                <a:latin typeface="+mj-lt"/>
                <a:cs typeface="+mj-lt"/>
              </a:rPr>
              <a:t>一、 国际权威组织对包括学前教育课程在内的政策的关注    </a:t>
            </a:r>
            <a:endParaRPr sz="3200" b="1">
              <a:solidFill>
                <a:schemeClr val="accent5">
                  <a:lumMod val="50000"/>
                </a:schemeClr>
              </a:solidFill>
              <a:latin typeface="+mj-lt"/>
              <a:cs typeface="+mj-lt"/>
            </a:endParaRPr>
          </a:p>
        </p:txBody>
      </p:sp>
      <p:sp>
        <p:nvSpPr>
          <p:cNvPr id="3" name="文本框 2"/>
          <p:cNvSpPr txBox="1"/>
          <p:nvPr/>
        </p:nvSpPr>
        <p:spPr>
          <a:xfrm>
            <a:off x="1170940" y="1784350"/>
            <a:ext cx="10043795" cy="429895"/>
          </a:xfrm>
          <a:prstGeom prst="rect">
            <a:avLst/>
          </a:prstGeom>
          <a:solidFill>
            <a:schemeClr val="accent5">
              <a:lumMod val="20000"/>
              <a:lumOff val="80000"/>
            </a:schemeClr>
          </a:solidFill>
          <a:ln w="9525">
            <a:noFill/>
          </a:ln>
        </p:spPr>
        <p:txBody>
          <a:bodyPr wrap="square">
            <a:spAutoFit/>
          </a:bodyPr>
          <a:p>
            <a:pPr indent="0"/>
            <a:r>
              <a:rPr lang="en-US" sz="2200">
                <a:latin typeface="Calibri" charset="0"/>
                <a:cs typeface="宋体" charset="0"/>
                <a:sym typeface="+mn-ea"/>
              </a:rPr>
              <a:t>2001</a:t>
            </a:r>
            <a:r>
              <a:rPr lang="zh-CN" sz="2200">
                <a:cs typeface="宋体" charset="0"/>
                <a:sym typeface="+mn-ea"/>
              </a:rPr>
              <a:t>年，</a:t>
            </a:r>
            <a:r>
              <a:rPr lang="zh-CN" sz="2200" b="0">
                <a:cs typeface="宋体" charset="0"/>
              </a:rPr>
              <a:t>《</a:t>
            </a:r>
            <a:r>
              <a:rPr lang="en-US" sz="2200" b="0">
                <a:latin typeface="Calibri" charset="0"/>
                <a:cs typeface="宋体" charset="0"/>
              </a:rPr>
              <a:t>2002</a:t>
            </a:r>
            <a:r>
              <a:rPr lang="en-US" sz="2200" b="0">
                <a:latin typeface="宋体" charset="0"/>
                <a:cs typeface="宋体" charset="0"/>
              </a:rPr>
              <a:t>—</a:t>
            </a:r>
            <a:r>
              <a:rPr lang="en-US" sz="2200" b="0">
                <a:latin typeface="Calibri" charset="0"/>
                <a:cs typeface="宋体" charset="0"/>
              </a:rPr>
              <a:t>2007</a:t>
            </a:r>
            <a:r>
              <a:rPr lang="zh-CN" sz="2200" b="0">
                <a:cs typeface="宋体" charset="0"/>
              </a:rPr>
              <a:t>年中期战略》以及《</a:t>
            </a:r>
            <a:r>
              <a:rPr lang="en-US" sz="2200" b="0">
                <a:latin typeface="Calibri" charset="0"/>
                <a:cs typeface="宋体" charset="0"/>
              </a:rPr>
              <a:t>2002</a:t>
            </a:r>
            <a:r>
              <a:rPr lang="en-US" sz="2200" b="0">
                <a:latin typeface="宋体" charset="0"/>
                <a:cs typeface="宋体" charset="0"/>
              </a:rPr>
              <a:t>—</a:t>
            </a:r>
            <a:r>
              <a:rPr lang="en-US" sz="2200" b="0">
                <a:latin typeface="Calibri" charset="0"/>
                <a:cs typeface="宋体" charset="0"/>
              </a:rPr>
              <a:t>2003</a:t>
            </a:r>
            <a:r>
              <a:rPr lang="zh-CN" sz="2200" b="0">
                <a:cs typeface="宋体" charset="0"/>
              </a:rPr>
              <a:t>年计划与预算》，</a:t>
            </a:r>
            <a:endParaRPr lang="zh-CN" altLang="en-US" sz="2200" b="0">
              <a:cs typeface="宋体" charset="0"/>
            </a:endParaRPr>
          </a:p>
        </p:txBody>
      </p:sp>
      <p:sp>
        <p:nvSpPr>
          <p:cNvPr id="4" name="文本框 3"/>
          <p:cNvSpPr txBox="1"/>
          <p:nvPr/>
        </p:nvSpPr>
        <p:spPr>
          <a:xfrm>
            <a:off x="1202055" y="2273935"/>
            <a:ext cx="10050780" cy="553085"/>
          </a:xfrm>
          <a:prstGeom prst="rect">
            <a:avLst/>
          </a:prstGeom>
          <a:solidFill>
            <a:schemeClr val="accent5">
              <a:lumMod val="40000"/>
              <a:lumOff val="60000"/>
            </a:schemeClr>
          </a:solidFill>
        </p:spPr>
        <p:txBody>
          <a:bodyPr wrap="square" rtlCol="0" anchor="t">
            <a:spAutoFit/>
          </a:bodyPr>
          <a:p>
            <a:pPr indent="0" fontAlgn="auto">
              <a:lnSpc>
                <a:spcPct val="150000"/>
              </a:lnSpc>
            </a:pPr>
            <a:r>
              <a:rPr lang="en-US" sz="2000">
                <a:latin typeface="宋体" charset="0"/>
                <a:cs typeface="宋体" charset="0"/>
                <a:sym typeface="+mn-ea"/>
              </a:rPr>
              <a:t>“</a:t>
            </a:r>
            <a:r>
              <a:rPr lang="zh-CN" sz="2000">
                <a:cs typeface="宋体" charset="0"/>
                <a:sym typeface="+mn-ea"/>
              </a:rPr>
              <a:t>通过教育、科学及文化的传播为全球化时代的和平与人的发展作出贡献”，</a:t>
            </a:r>
            <a:endParaRPr lang="zh-CN" altLang="en-US" sz="2000">
              <a:cs typeface="宋体" charset="0"/>
              <a:sym typeface="+mn-ea"/>
            </a:endParaRPr>
          </a:p>
        </p:txBody>
      </p:sp>
      <p:sp>
        <p:nvSpPr>
          <p:cNvPr id="5" name="文本框 4"/>
          <p:cNvSpPr txBox="1"/>
          <p:nvPr/>
        </p:nvSpPr>
        <p:spPr>
          <a:xfrm>
            <a:off x="1216025" y="3194050"/>
            <a:ext cx="9733915" cy="1938020"/>
          </a:xfrm>
          <a:prstGeom prst="rect">
            <a:avLst/>
          </a:prstGeom>
          <a:noFill/>
          <a:ln w="9525">
            <a:noFill/>
          </a:ln>
        </p:spPr>
        <p:txBody>
          <a:bodyPr wrap="square">
            <a:spAutoFit/>
          </a:bodyPr>
          <a:p>
            <a:pPr marL="0" indent="0" algn="l" fontAlgn="auto">
              <a:lnSpc>
                <a:spcPct val="150000"/>
              </a:lnSpc>
            </a:pPr>
            <a:r>
              <a:rPr lang="en-US" sz="2000" b="0">
                <a:solidFill>
                  <a:schemeClr val="tx1"/>
                </a:solidFill>
                <a:latin typeface="宋体" charset="0"/>
                <a:cs typeface="宋体" charset="0"/>
              </a:rPr>
              <a:t> </a:t>
            </a:r>
            <a:r>
              <a:rPr lang="en-US" sz="2000" b="0">
                <a:solidFill>
                  <a:schemeClr val="tx1"/>
                </a:solidFill>
                <a:latin typeface="Calibri" charset="0"/>
                <a:cs typeface="宋体" charset="0"/>
              </a:rPr>
              <a:t>2010</a:t>
            </a:r>
            <a:r>
              <a:rPr lang="zh-CN" sz="2000" b="0">
                <a:solidFill>
                  <a:schemeClr val="tx1"/>
                </a:solidFill>
                <a:cs typeface="宋体" charset="0"/>
              </a:rPr>
              <a:t>年</a:t>
            </a:r>
            <a:r>
              <a:rPr lang="en-US" sz="2000" b="0">
                <a:solidFill>
                  <a:schemeClr val="tx1"/>
                </a:solidFill>
                <a:latin typeface="Calibri" charset="0"/>
                <a:cs typeface="宋体" charset="0"/>
              </a:rPr>
              <a:t>9</a:t>
            </a:r>
            <a:r>
              <a:rPr lang="zh-CN" sz="2000" b="0">
                <a:solidFill>
                  <a:schemeClr val="tx1"/>
                </a:solidFill>
                <a:cs typeface="宋体" charset="0"/>
              </a:rPr>
              <a:t>月，“首届世界幼儿早期保育与教育大会”，会议涉及的主要内容涉及“</a:t>
            </a:r>
            <a:r>
              <a:rPr lang="en-US" altLang="zh-CN" sz="2000" b="0">
                <a:solidFill>
                  <a:schemeClr val="tx1"/>
                </a:solidFill>
                <a:cs typeface="宋体" charset="0"/>
              </a:rPr>
              <a:t> </a:t>
            </a:r>
            <a:r>
              <a:rPr lang="zh-CN" sz="2000" b="0">
                <a:solidFill>
                  <a:schemeClr val="tx1"/>
                </a:solidFill>
                <a:cs typeface="宋体" charset="0"/>
              </a:rPr>
              <a:t>学前教育是一项基本人权</a:t>
            </a:r>
            <a:r>
              <a:rPr lang="en-US" altLang="zh-CN" sz="2000" b="0">
                <a:solidFill>
                  <a:schemeClr val="tx1"/>
                </a:solidFill>
                <a:cs typeface="宋体" charset="0"/>
              </a:rPr>
              <a:t> </a:t>
            </a:r>
            <a:r>
              <a:rPr lang="zh-CN" sz="2000" b="0">
                <a:solidFill>
                  <a:schemeClr val="tx1"/>
                </a:solidFill>
                <a:cs typeface="宋体" charset="0"/>
              </a:rPr>
              <a:t>”“</a:t>
            </a:r>
            <a:r>
              <a:rPr lang="en-US" altLang="zh-CN" sz="2000" b="0">
                <a:solidFill>
                  <a:schemeClr val="tx1"/>
                </a:solidFill>
                <a:cs typeface="宋体" charset="0"/>
              </a:rPr>
              <a:t> </a:t>
            </a:r>
            <a:r>
              <a:rPr lang="zh-CN" sz="2000" b="0">
                <a:solidFill>
                  <a:schemeClr val="tx1"/>
                </a:solidFill>
                <a:cs typeface="宋体" charset="0"/>
              </a:rPr>
              <a:t>认识制约、扩大学前教育服务和机会以及提高质量的因素</a:t>
            </a:r>
            <a:r>
              <a:rPr lang="en-US" altLang="zh-CN" sz="2000" b="0">
                <a:solidFill>
                  <a:schemeClr val="tx1"/>
                </a:solidFill>
                <a:cs typeface="宋体" charset="0"/>
              </a:rPr>
              <a:t> </a:t>
            </a:r>
            <a:r>
              <a:rPr lang="zh-CN" sz="2000" b="0">
                <a:solidFill>
                  <a:schemeClr val="tx1"/>
                </a:solidFill>
                <a:cs typeface="宋体" charset="0"/>
              </a:rPr>
              <a:t>”“</a:t>
            </a:r>
            <a:r>
              <a:rPr lang="en-US" altLang="zh-CN" sz="2000" b="0">
                <a:solidFill>
                  <a:schemeClr val="tx1"/>
                </a:solidFill>
                <a:cs typeface="宋体" charset="0"/>
              </a:rPr>
              <a:t> </a:t>
            </a:r>
            <a:r>
              <a:rPr lang="zh-CN" sz="2000" b="0">
                <a:solidFill>
                  <a:schemeClr val="tx1"/>
                </a:solidFill>
                <a:cs typeface="宋体" charset="0"/>
              </a:rPr>
              <a:t>帮助世界各国确定实现2015年扩大和改善幼儿状况，特别是帮助弱势幼儿实现全面保育与教育目标的途径和方法</a:t>
            </a:r>
            <a:r>
              <a:rPr lang="en-US" altLang="zh-CN" sz="2000" b="0">
                <a:solidFill>
                  <a:schemeClr val="tx1"/>
                </a:solidFill>
                <a:cs typeface="宋体" charset="0"/>
              </a:rPr>
              <a:t> </a:t>
            </a:r>
            <a:r>
              <a:rPr lang="zh-CN" sz="2000" b="0">
                <a:solidFill>
                  <a:schemeClr val="tx1"/>
                </a:solidFill>
                <a:cs typeface="宋体" charset="0"/>
              </a:rPr>
              <a:t>”等。</a:t>
            </a:r>
            <a:endParaRPr lang="zh-CN" altLang="en-US" sz="2000" b="0">
              <a:solidFill>
                <a:schemeClr val="tx1"/>
              </a:solidFill>
              <a:cs typeface="宋体" charset="0"/>
            </a:endParaRPr>
          </a:p>
        </p:txBody>
      </p:sp>
    </p:spTree>
    <p:custDataLst>
      <p:tags r:id="rId1"/>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594995" y="124460"/>
            <a:ext cx="10991850" cy="583565"/>
          </a:xfrm>
          <a:prstGeom prst="rect">
            <a:avLst/>
          </a:prstGeom>
          <a:noFill/>
          <a:ln w="9525">
            <a:noFill/>
          </a:ln>
        </p:spPr>
        <p:txBody>
          <a:bodyPr wrap="square">
            <a:spAutoFit/>
          </a:bodyPr>
          <a:p>
            <a:pPr indent="0"/>
            <a:r>
              <a:rPr sz="3200" b="1">
                <a:solidFill>
                  <a:schemeClr val="bg1"/>
                </a:solidFill>
                <a:latin typeface="+mj-lt"/>
                <a:cs typeface="+mj-lt"/>
              </a:rPr>
              <a:t>四、 强调教育公平，实施全纳性学前教育课程</a:t>
            </a:r>
            <a:endParaRPr sz="3200" b="1">
              <a:solidFill>
                <a:schemeClr val="bg1"/>
              </a:solidFill>
              <a:latin typeface="+mj-lt"/>
              <a:cs typeface="+mj-lt"/>
            </a:endParaRPr>
          </a:p>
        </p:txBody>
      </p:sp>
      <p:grpSp>
        <p:nvGrpSpPr>
          <p:cNvPr id="5" name="组合 4"/>
          <p:cNvGrpSpPr/>
          <p:nvPr/>
        </p:nvGrpSpPr>
        <p:grpSpPr>
          <a:xfrm>
            <a:off x="1271270" y="1336040"/>
            <a:ext cx="2976245" cy="3380105"/>
            <a:chOff x="1714" y="5178"/>
            <a:chExt cx="4687" cy="5323"/>
          </a:xfrm>
        </p:grpSpPr>
        <p:sp>
          <p:nvSpPr>
            <p:cNvPr id="4" name="矩形 3"/>
            <p:cNvSpPr/>
            <p:nvPr/>
          </p:nvSpPr>
          <p:spPr>
            <a:xfrm>
              <a:off x="1714" y="5178"/>
              <a:ext cx="4679" cy="80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a:t>起点公平</a:t>
              </a:r>
              <a:endParaRPr lang="zh-CN" altLang="en-US" sz="2400" b="1"/>
            </a:p>
          </p:txBody>
        </p:sp>
        <p:sp>
          <p:nvSpPr>
            <p:cNvPr id="8" name="矩形 7"/>
            <p:cNvSpPr/>
            <p:nvPr/>
          </p:nvSpPr>
          <p:spPr>
            <a:xfrm>
              <a:off x="1780" y="6011"/>
              <a:ext cx="4621" cy="449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000" b="1">
                  <a:solidFill>
                    <a:schemeClr val="tx1"/>
                  </a:solidFill>
                </a:rPr>
                <a:t>是确保人人都享有平等的受教育的权利和义务，不受性别、种族、出身、经济地位、居住环境等条件的影响，都有开始学习生涯的机会，这是教育公平的前提和基础；</a:t>
              </a:r>
              <a:endParaRPr lang="zh-CN" altLang="en-US" sz="2000" b="1">
                <a:solidFill>
                  <a:schemeClr val="tx1"/>
                </a:solidFill>
              </a:endParaRPr>
            </a:p>
          </p:txBody>
        </p:sp>
      </p:grpSp>
      <p:grpSp>
        <p:nvGrpSpPr>
          <p:cNvPr id="10" name="组合 9"/>
          <p:cNvGrpSpPr/>
          <p:nvPr/>
        </p:nvGrpSpPr>
        <p:grpSpPr>
          <a:xfrm>
            <a:off x="4570730" y="1341120"/>
            <a:ext cx="2976245" cy="3380105"/>
            <a:chOff x="1714" y="5178"/>
            <a:chExt cx="4687" cy="5323"/>
          </a:xfrm>
        </p:grpSpPr>
        <p:sp>
          <p:nvSpPr>
            <p:cNvPr id="11" name="矩形 10"/>
            <p:cNvSpPr/>
            <p:nvPr/>
          </p:nvSpPr>
          <p:spPr>
            <a:xfrm>
              <a:off x="1714" y="5178"/>
              <a:ext cx="4679" cy="80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a:t>过程公平</a:t>
              </a:r>
              <a:endParaRPr lang="zh-CN" altLang="en-US" sz="2400" b="1"/>
            </a:p>
          </p:txBody>
        </p:sp>
        <p:sp>
          <p:nvSpPr>
            <p:cNvPr id="12" name="矩形 11"/>
            <p:cNvSpPr/>
            <p:nvPr/>
          </p:nvSpPr>
          <p:spPr>
            <a:xfrm>
              <a:off x="1780" y="6011"/>
              <a:ext cx="4621" cy="4490"/>
            </a:xfrm>
            <a:prstGeom prst="rect">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000" b="1">
                  <a:solidFill>
                    <a:schemeClr val="tx1"/>
                  </a:solidFill>
                </a:rPr>
                <a:t>是在主客观两个方面都以相对平等的方式对待每一个人，这是对达成教育公平的要求；</a:t>
              </a:r>
              <a:endParaRPr lang="zh-CN" altLang="en-US" sz="2000" b="1">
                <a:solidFill>
                  <a:schemeClr val="tx1"/>
                </a:solidFill>
              </a:endParaRPr>
            </a:p>
          </p:txBody>
        </p:sp>
      </p:grpSp>
      <p:grpSp>
        <p:nvGrpSpPr>
          <p:cNvPr id="13" name="组合 12"/>
          <p:cNvGrpSpPr/>
          <p:nvPr/>
        </p:nvGrpSpPr>
        <p:grpSpPr>
          <a:xfrm>
            <a:off x="7860665" y="1301115"/>
            <a:ext cx="2976245" cy="3380105"/>
            <a:chOff x="1714" y="5178"/>
            <a:chExt cx="4687" cy="5323"/>
          </a:xfrm>
        </p:grpSpPr>
        <p:sp>
          <p:nvSpPr>
            <p:cNvPr id="14" name="矩形 13"/>
            <p:cNvSpPr/>
            <p:nvPr/>
          </p:nvSpPr>
          <p:spPr>
            <a:xfrm>
              <a:off x="1714" y="5178"/>
              <a:ext cx="4679" cy="80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b="1"/>
                <a:t>结果公平</a:t>
              </a:r>
              <a:endParaRPr lang="zh-CN" altLang="en-US" sz="2400" b="1"/>
            </a:p>
          </p:txBody>
        </p:sp>
        <p:sp>
          <p:nvSpPr>
            <p:cNvPr id="15" name="矩形 14"/>
            <p:cNvSpPr/>
            <p:nvPr/>
          </p:nvSpPr>
          <p:spPr>
            <a:xfrm>
              <a:off x="1780" y="6011"/>
              <a:ext cx="4621" cy="4490"/>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l"/>
              <a:r>
                <a:rPr lang="zh-CN" altLang="en-US" sz="2000" b="1">
                  <a:solidFill>
                    <a:schemeClr val="tx1"/>
                  </a:solidFill>
                </a:rPr>
                <a:t>是教育成功机会和教育效果的相对均等，这是教育公平的实质，它让每个人在接受相对均衡化的教育后都能达到最基本的标准。</a:t>
              </a:r>
              <a:endParaRPr lang="zh-CN" altLang="en-US" sz="2000" b="1">
                <a:solidFill>
                  <a:schemeClr val="tx1"/>
                </a:solidFill>
              </a:endParaRPr>
            </a:p>
          </p:txBody>
        </p:sp>
      </p:grpSp>
      <p:sp>
        <p:nvSpPr>
          <p:cNvPr id="100" name="文本框 99"/>
          <p:cNvSpPr txBox="1"/>
          <p:nvPr/>
        </p:nvSpPr>
        <p:spPr>
          <a:xfrm>
            <a:off x="1102995" y="5162550"/>
            <a:ext cx="9899650" cy="1106805"/>
          </a:xfrm>
          <a:prstGeom prst="rect">
            <a:avLst/>
          </a:prstGeom>
          <a:noFill/>
          <a:ln w="9525">
            <a:noFill/>
          </a:ln>
        </p:spPr>
        <p:txBody>
          <a:bodyPr wrap="square">
            <a:spAutoFit/>
          </a:bodyPr>
          <a:p>
            <a:pPr marL="0" indent="457200" algn="l" fontAlgn="auto">
              <a:lnSpc>
                <a:spcPct val="150000"/>
              </a:lnSpc>
            </a:pPr>
            <a:r>
              <a:rPr lang="zh-CN" sz="2200" b="0">
                <a:solidFill>
                  <a:schemeClr val="tx1"/>
                </a:solidFill>
                <a:cs typeface="宋体" charset="0"/>
              </a:rPr>
              <a:t>教育结果公平的达成需要以教育公平原则为前提，需要以教育公平程序为操作步骤，还需要教育公平监督机制、监督机构和技术手段作保障。</a:t>
            </a:r>
            <a:endParaRPr lang="zh-CN" altLang="en-US" sz="2200" b="0">
              <a:solidFill>
                <a:schemeClr val="tx1"/>
              </a:solidFill>
              <a:cs typeface="宋体" charset="0"/>
            </a:endParaRPr>
          </a:p>
        </p:txBody>
      </p:sp>
    </p:spTree>
    <p:custDataLst>
      <p:tags r:id="rId1"/>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594995" y="124460"/>
            <a:ext cx="10991850" cy="583565"/>
          </a:xfrm>
          <a:prstGeom prst="rect">
            <a:avLst/>
          </a:prstGeom>
          <a:noFill/>
          <a:ln w="9525">
            <a:noFill/>
          </a:ln>
        </p:spPr>
        <p:txBody>
          <a:bodyPr wrap="square">
            <a:spAutoFit/>
          </a:bodyPr>
          <a:p>
            <a:pPr indent="0"/>
            <a:r>
              <a:rPr sz="3200" b="1">
                <a:solidFill>
                  <a:schemeClr val="bg1"/>
                </a:solidFill>
                <a:latin typeface="+mj-lt"/>
                <a:cs typeface="+mj-lt"/>
              </a:rPr>
              <a:t>四、 强调教育公平，实施全纳性学前教育课程</a:t>
            </a:r>
            <a:endParaRPr sz="3200" b="1">
              <a:solidFill>
                <a:schemeClr val="bg1"/>
              </a:solidFill>
              <a:latin typeface="+mj-lt"/>
              <a:cs typeface="+mj-lt"/>
            </a:endParaRPr>
          </a:p>
        </p:txBody>
      </p:sp>
      <p:sp>
        <p:nvSpPr>
          <p:cNvPr id="100" name="文本框 99"/>
          <p:cNvSpPr txBox="1"/>
          <p:nvPr/>
        </p:nvSpPr>
        <p:spPr>
          <a:xfrm>
            <a:off x="713105" y="1478280"/>
            <a:ext cx="10668000" cy="3415030"/>
          </a:xfrm>
          <a:prstGeom prst="rect">
            <a:avLst/>
          </a:prstGeom>
          <a:noFill/>
          <a:ln w="9525">
            <a:noFill/>
          </a:ln>
        </p:spPr>
        <p:txBody>
          <a:bodyPr wrap="square">
            <a:spAutoFit/>
          </a:bodyPr>
          <a:p>
            <a:pPr marL="0" indent="457200" algn="l" fontAlgn="auto">
              <a:lnSpc>
                <a:spcPct val="150000"/>
              </a:lnSpc>
            </a:pPr>
            <a:r>
              <a:rPr lang="en-US" sz="2400" b="0">
                <a:solidFill>
                  <a:schemeClr val="tx1"/>
                </a:solidFill>
                <a:latin typeface="宋体" charset="0"/>
                <a:cs typeface="Times New Roman" panose="02020603050405020304" pitchFamily="18" charset="0"/>
              </a:rPr>
              <a:t> </a:t>
            </a:r>
            <a:r>
              <a:rPr lang="zh-CN" sz="2400" b="0">
                <a:solidFill>
                  <a:schemeClr val="tx1"/>
                </a:solidFill>
                <a:cs typeface="宋体" charset="0"/>
              </a:rPr>
              <a:t>全纳性学前教育课程综合了哲学和实践，其要旨为：</a:t>
            </a:r>
            <a:r>
              <a:rPr lang="en-US" sz="2400" b="0">
                <a:solidFill>
                  <a:schemeClr val="accent2">
                    <a:lumMod val="75000"/>
                  </a:schemeClr>
                </a:solidFill>
                <a:latin typeface="宋体" charset="0"/>
                <a:cs typeface="Times New Roman" panose="02020603050405020304" pitchFamily="18" charset="0"/>
              </a:rPr>
              <a:t> </a:t>
            </a:r>
            <a:r>
              <a:rPr lang="zh-CN" sz="2400" b="0">
                <a:solidFill>
                  <a:schemeClr val="accent2">
                    <a:lumMod val="75000"/>
                  </a:schemeClr>
                </a:solidFill>
                <a:cs typeface="宋体" charset="0"/>
              </a:rPr>
              <a:t>所有的儿童都是有价值的；所有的儿童都有权利，并能从高质量的和适合年龄发展的学前教育中获益；</a:t>
            </a:r>
            <a:r>
              <a:rPr lang="zh-CN" sz="2400" b="0">
                <a:solidFill>
                  <a:schemeClr val="tx1"/>
                </a:solidFill>
                <a:cs typeface="宋体" charset="0"/>
              </a:rPr>
              <a:t>通过范例和相互作用，会发生有意义的学习；在集体中，教师和家长之间的合作关系是有益于学前教育课程发展的。</a:t>
            </a:r>
            <a:endParaRPr lang="zh-CN" sz="2400" b="0">
              <a:solidFill>
                <a:schemeClr val="tx1"/>
              </a:solidFill>
              <a:cs typeface="宋体" charset="0"/>
            </a:endParaRPr>
          </a:p>
          <a:p>
            <a:pPr marL="0" indent="457200" algn="l" fontAlgn="auto">
              <a:lnSpc>
                <a:spcPct val="150000"/>
              </a:lnSpc>
            </a:pPr>
            <a:r>
              <a:rPr lang="zh-CN" sz="2400" b="0">
                <a:solidFill>
                  <a:schemeClr val="tx1"/>
                </a:solidFill>
                <a:cs typeface="宋体" charset="0"/>
              </a:rPr>
              <a:t>全纳课程的目标是创造出一个所有儿童和成人都能够学习并体会自己价值的全纳社会，使所有儿童确信自己会获得成功。</a:t>
            </a:r>
            <a:endParaRPr lang="zh-CN" altLang="en-US" sz="2400" b="0">
              <a:solidFill>
                <a:schemeClr val="tx1"/>
              </a:solidFill>
              <a:cs typeface="宋体" charset="0"/>
            </a:endParaRPr>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userDrawn="1"/>
        </p:nvSpPr>
        <p:spPr>
          <a:xfrm>
            <a:off x="-635" y="6581775"/>
            <a:ext cx="12251055" cy="309245"/>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1091565" y="974725"/>
            <a:ext cx="8464550" cy="460375"/>
          </a:xfrm>
          <a:prstGeom prst="rect">
            <a:avLst/>
          </a:prstGeom>
          <a:noFill/>
          <a:ln w="9525">
            <a:noFill/>
          </a:ln>
        </p:spPr>
        <p:txBody>
          <a:bodyPr wrap="square">
            <a:spAutoFit/>
          </a:bodyPr>
          <a:p>
            <a:pPr indent="0"/>
            <a:r>
              <a:rPr sz="2400" b="1">
                <a:solidFill>
                  <a:schemeClr val="accent5">
                    <a:lumMod val="75000"/>
                  </a:schemeClr>
                </a:solidFill>
              </a:rPr>
              <a:t>（二） 联合国儿童基金会对学前教育政策的关注</a:t>
            </a:r>
            <a:endParaRPr sz="2400" b="1">
              <a:solidFill>
                <a:schemeClr val="accent5">
                  <a:lumMod val="75000"/>
                </a:schemeClr>
              </a:solidFill>
            </a:endParaRPr>
          </a:p>
        </p:txBody>
      </p:sp>
      <p:sp>
        <p:nvSpPr>
          <p:cNvPr id="100" name="文本框 99"/>
          <p:cNvSpPr txBox="1"/>
          <p:nvPr/>
        </p:nvSpPr>
        <p:spPr>
          <a:xfrm>
            <a:off x="594995" y="124460"/>
            <a:ext cx="10991850" cy="583565"/>
          </a:xfrm>
          <a:prstGeom prst="rect">
            <a:avLst/>
          </a:prstGeom>
          <a:noFill/>
          <a:ln w="9525">
            <a:noFill/>
          </a:ln>
        </p:spPr>
        <p:txBody>
          <a:bodyPr wrap="square">
            <a:spAutoFit/>
          </a:bodyPr>
          <a:p>
            <a:pPr indent="0"/>
            <a:r>
              <a:rPr sz="3200" b="1">
                <a:solidFill>
                  <a:schemeClr val="accent5">
                    <a:lumMod val="50000"/>
                  </a:schemeClr>
                </a:solidFill>
                <a:latin typeface="+mj-lt"/>
                <a:cs typeface="+mj-lt"/>
              </a:rPr>
              <a:t>一、 国际权威组织对包括学前教育课程在内的政策的关注    </a:t>
            </a:r>
            <a:endParaRPr sz="3200" b="1">
              <a:solidFill>
                <a:schemeClr val="accent5">
                  <a:lumMod val="50000"/>
                </a:schemeClr>
              </a:solidFill>
              <a:latin typeface="+mj-lt"/>
              <a:cs typeface="+mj-lt"/>
            </a:endParaRPr>
          </a:p>
        </p:txBody>
      </p:sp>
      <p:sp>
        <p:nvSpPr>
          <p:cNvPr id="6" name="文本框 5"/>
          <p:cNvSpPr txBox="1"/>
          <p:nvPr/>
        </p:nvSpPr>
        <p:spPr>
          <a:xfrm>
            <a:off x="1203325" y="1641475"/>
            <a:ext cx="9535795" cy="2122805"/>
          </a:xfrm>
          <a:prstGeom prst="rect">
            <a:avLst/>
          </a:prstGeom>
          <a:noFill/>
          <a:ln w="9525">
            <a:noFill/>
          </a:ln>
        </p:spPr>
        <p:txBody>
          <a:bodyPr wrap="square">
            <a:spAutoFit/>
          </a:bodyPr>
          <a:p>
            <a:pPr marL="0" indent="0" algn="l" fontAlgn="auto">
              <a:lnSpc>
                <a:spcPct val="150000"/>
              </a:lnSpc>
            </a:pPr>
            <a:r>
              <a:rPr lang="en-US" sz="2200" b="0">
                <a:solidFill>
                  <a:schemeClr val="tx1"/>
                </a:solidFill>
                <a:latin typeface="Calibri" charset="0"/>
                <a:cs typeface="宋体" charset="0"/>
              </a:rPr>
              <a:t>1948</a:t>
            </a:r>
            <a:r>
              <a:rPr lang="zh-CN" sz="2200" b="0">
                <a:solidFill>
                  <a:schemeClr val="tx1"/>
                </a:solidFill>
                <a:cs typeface="宋体" charset="0"/>
              </a:rPr>
              <a:t>年，联合国大会通过的《世界人权宣言》承认儿童必须受到特殊的照顾和协助。</a:t>
            </a:r>
            <a:endParaRPr lang="zh-CN" sz="2200" b="0">
              <a:solidFill>
                <a:schemeClr val="tx1"/>
              </a:solidFill>
              <a:cs typeface="宋体" charset="0"/>
            </a:endParaRPr>
          </a:p>
          <a:p>
            <a:pPr marL="0" indent="0" algn="l" fontAlgn="auto">
              <a:lnSpc>
                <a:spcPct val="150000"/>
              </a:lnSpc>
            </a:pPr>
            <a:r>
              <a:rPr lang="en-US" sz="2200" b="0">
                <a:solidFill>
                  <a:schemeClr val="tx1"/>
                </a:solidFill>
                <a:latin typeface="Calibri" charset="0"/>
                <a:cs typeface="宋体" charset="0"/>
              </a:rPr>
              <a:t>1959</a:t>
            </a:r>
            <a:r>
              <a:rPr lang="zh-CN" sz="2200" b="0">
                <a:solidFill>
                  <a:schemeClr val="tx1"/>
                </a:solidFill>
                <a:cs typeface="宋体" charset="0"/>
              </a:rPr>
              <a:t>年</a:t>
            </a:r>
            <a:r>
              <a:rPr lang="en-US" sz="2200" b="0">
                <a:solidFill>
                  <a:schemeClr val="tx1"/>
                </a:solidFill>
                <a:latin typeface="Calibri" charset="0"/>
                <a:cs typeface="宋体" charset="0"/>
              </a:rPr>
              <a:t>11</a:t>
            </a:r>
            <a:r>
              <a:rPr lang="zh-CN" sz="2200" b="0">
                <a:solidFill>
                  <a:schemeClr val="tx1"/>
                </a:solidFill>
                <a:cs typeface="宋体" charset="0"/>
              </a:rPr>
              <a:t>月</a:t>
            </a:r>
            <a:r>
              <a:rPr lang="en-US" sz="2200" b="0">
                <a:solidFill>
                  <a:schemeClr val="tx1"/>
                </a:solidFill>
                <a:latin typeface="Calibri" charset="0"/>
                <a:cs typeface="宋体" charset="0"/>
              </a:rPr>
              <a:t>20</a:t>
            </a:r>
            <a:r>
              <a:rPr lang="zh-CN" sz="2200" b="0">
                <a:solidFill>
                  <a:schemeClr val="tx1"/>
                </a:solidFill>
                <a:cs typeface="宋体" charset="0"/>
              </a:rPr>
              <a:t>日，联合国大会通过了《儿童权利宣言》，强调了</a:t>
            </a:r>
            <a:r>
              <a:rPr lang="zh-CN" sz="2200" b="0">
                <a:solidFill>
                  <a:schemeClr val="accent2">
                    <a:lumMod val="75000"/>
                  </a:schemeClr>
                </a:solidFill>
                <a:cs typeface="宋体" charset="0"/>
              </a:rPr>
              <a:t>保护儿童的权利。</a:t>
            </a:r>
            <a:endParaRPr lang="zh-CN" altLang="en-US" sz="2200" b="0">
              <a:solidFill>
                <a:schemeClr val="accent2">
                  <a:lumMod val="75000"/>
                </a:schemeClr>
              </a:solidFill>
              <a:cs typeface="宋体" charset="0"/>
            </a:endParaRPr>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userDrawn="1"/>
        </p:nvSpPr>
        <p:spPr>
          <a:xfrm>
            <a:off x="-635" y="6581775"/>
            <a:ext cx="12251055" cy="309245"/>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1091565" y="974725"/>
            <a:ext cx="8464550" cy="460375"/>
          </a:xfrm>
          <a:prstGeom prst="rect">
            <a:avLst/>
          </a:prstGeom>
          <a:noFill/>
          <a:ln w="9525">
            <a:noFill/>
          </a:ln>
        </p:spPr>
        <p:txBody>
          <a:bodyPr wrap="square">
            <a:spAutoFit/>
          </a:bodyPr>
          <a:p>
            <a:pPr indent="0"/>
            <a:r>
              <a:rPr sz="2400" b="1">
                <a:solidFill>
                  <a:schemeClr val="accent5">
                    <a:lumMod val="75000"/>
                  </a:schemeClr>
                </a:solidFill>
              </a:rPr>
              <a:t>（三） 经合组织对学前教育政策的关注</a:t>
            </a:r>
            <a:endParaRPr sz="2400" b="1">
              <a:solidFill>
                <a:schemeClr val="accent5">
                  <a:lumMod val="75000"/>
                </a:schemeClr>
              </a:solidFill>
            </a:endParaRPr>
          </a:p>
        </p:txBody>
      </p:sp>
      <p:sp>
        <p:nvSpPr>
          <p:cNvPr id="100" name="文本框 99"/>
          <p:cNvSpPr txBox="1"/>
          <p:nvPr/>
        </p:nvSpPr>
        <p:spPr>
          <a:xfrm>
            <a:off x="594995" y="124460"/>
            <a:ext cx="10991850" cy="583565"/>
          </a:xfrm>
          <a:prstGeom prst="rect">
            <a:avLst/>
          </a:prstGeom>
          <a:noFill/>
          <a:ln w="9525">
            <a:noFill/>
          </a:ln>
        </p:spPr>
        <p:txBody>
          <a:bodyPr wrap="square">
            <a:spAutoFit/>
          </a:bodyPr>
          <a:p>
            <a:pPr indent="0"/>
            <a:r>
              <a:rPr sz="3200" b="1">
                <a:solidFill>
                  <a:schemeClr val="accent5">
                    <a:lumMod val="50000"/>
                  </a:schemeClr>
                </a:solidFill>
                <a:latin typeface="+mj-lt"/>
                <a:cs typeface="+mj-lt"/>
              </a:rPr>
              <a:t>一、 国际权威组织对包括学前教育课程在内的政策的关注    </a:t>
            </a:r>
            <a:endParaRPr sz="3200" b="1">
              <a:solidFill>
                <a:schemeClr val="accent5">
                  <a:lumMod val="50000"/>
                </a:schemeClr>
              </a:solidFill>
              <a:latin typeface="+mj-lt"/>
              <a:cs typeface="+mj-lt"/>
            </a:endParaRPr>
          </a:p>
        </p:txBody>
      </p:sp>
      <p:sp>
        <p:nvSpPr>
          <p:cNvPr id="3" name="文本框 2"/>
          <p:cNvSpPr txBox="1"/>
          <p:nvPr/>
        </p:nvSpPr>
        <p:spPr>
          <a:xfrm>
            <a:off x="1079500" y="1622425"/>
            <a:ext cx="9946640" cy="1198880"/>
          </a:xfrm>
          <a:prstGeom prst="rect">
            <a:avLst/>
          </a:prstGeom>
          <a:noFill/>
          <a:ln w="9525">
            <a:noFill/>
          </a:ln>
        </p:spPr>
        <p:txBody>
          <a:bodyPr wrap="square">
            <a:spAutoFit/>
          </a:bodyPr>
          <a:p>
            <a:pPr indent="0" fontAlgn="auto">
              <a:lnSpc>
                <a:spcPct val="150000"/>
              </a:lnSpc>
            </a:pPr>
            <a:r>
              <a:rPr lang="zh-CN" sz="2400" b="0">
                <a:cs typeface="宋体" charset="0"/>
              </a:rPr>
              <a:t>经合组织曾4次发表</a:t>
            </a:r>
            <a:r>
              <a:rPr lang="en-US" altLang="zh-CN" sz="2400" b="0">
                <a:cs typeface="宋体" charset="0"/>
              </a:rPr>
              <a:t> </a:t>
            </a:r>
            <a:r>
              <a:rPr lang="zh-CN" sz="2400" b="0">
                <a:cs typeface="宋体" charset="0"/>
              </a:rPr>
              <a:t>“</a:t>
            </a:r>
            <a:r>
              <a:rPr lang="en-US" altLang="zh-CN" sz="2400" b="0">
                <a:cs typeface="宋体" charset="0"/>
              </a:rPr>
              <a:t> </a:t>
            </a:r>
            <a:r>
              <a:rPr lang="zh-CN" sz="2400" b="0">
                <a:solidFill>
                  <a:schemeClr val="accent2">
                    <a:lumMod val="75000"/>
                  </a:schemeClr>
                </a:solidFill>
                <a:cs typeface="宋体" charset="0"/>
              </a:rPr>
              <a:t>强势开端</a:t>
            </a:r>
            <a:r>
              <a:rPr lang="en-US" altLang="zh-CN" sz="2400" b="0">
                <a:solidFill>
                  <a:schemeClr val="accent2">
                    <a:lumMod val="75000"/>
                  </a:schemeClr>
                </a:solidFill>
                <a:cs typeface="宋体" charset="0"/>
              </a:rPr>
              <a:t> </a:t>
            </a:r>
            <a:r>
              <a:rPr lang="zh-CN" sz="2400" b="0">
                <a:cs typeface="宋体" charset="0"/>
              </a:rPr>
              <a:t>”</a:t>
            </a:r>
            <a:r>
              <a:rPr lang="en-US" altLang="zh-CN" sz="2400" b="0">
                <a:cs typeface="宋体" charset="0"/>
              </a:rPr>
              <a:t> </a:t>
            </a:r>
            <a:r>
              <a:rPr lang="zh-CN" sz="2400" b="0">
                <a:cs typeface="宋体" charset="0"/>
              </a:rPr>
              <a:t>系列研究报告，对世界各国产生过重要影响。</a:t>
            </a:r>
            <a:endParaRPr lang="zh-CN" altLang="en-US" sz="2400"/>
          </a:p>
        </p:txBody>
      </p:sp>
      <p:sp>
        <p:nvSpPr>
          <p:cNvPr id="4" name="文本框 3"/>
          <p:cNvSpPr txBox="1"/>
          <p:nvPr/>
        </p:nvSpPr>
        <p:spPr>
          <a:xfrm>
            <a:off x="1652270" y="3004185"/>
            <a:ext cx="8874760" cy="1014730"/>
          </a:xfrm>
          <a:prstGeom prst="rect">
            <a:avLst/>
          </a:prstGeom>
          <a:noFill/>
          <a:ln w="9525">
            <a:noFill/>
          </a:ln>
        </p:spPr>
        <p:txBody>
          <a:bodyPr wrap="square">
            <a:spAutoFit/>
          </a:bodyPr>
          <a:p>
            <a:pPr indent="0" fontAlgn="auto">
              <a:lnSpc>
                <a:spcPct val="150000"/>
              </a:lnSpc>
            </a:pPr>
            <a:r>
              <a:rPr lang="zh-CN" sz="2000" b="0">
                <a:cs typeface="宋体" charset="0"/>
              </a:rPr>
              <a:t>1. 强势开端（Starting Strong， OECD， 2001）提出</a:t>
            </a:r>
            <a:r>
              <a:rPr lang="zh-CN" altLang="en-US" sz="2000" b="0">
                <a:cs typeface="宋体" charset="0"/>
              </a:rPr>
              <a:t>成功的早期教育与保育政策要具备八项关键因素</a:t>
            </a:r>
            <a:endParaRPr lang="zh-CN" altLang="en-US" sz="2000" b="0">
              <a:cs typeface="宋体" charset="0"/>
            </a:endParaRPr>
          </a:p>
        </p:txBody>
      </p:sp>
      <p:sp>
        <p:nvSpPr>
          <p:cNvPr id="5" name="文本框 4"/>
          <p:cNvSpPr txBox="1"/>
          <p:nvPr/>
        </p:nvSpPr>
        <p:spPr>
          <a:xfrm>
            <a:off x="1626870" y="4323080"/>
            <a:ext cx="9311640" cy="1014730"/>
          </a:xfrm>
          <a:prstGeom prst="rect">
            <a:avLst/>
          </a:prstGeom>
          <a:noFill/>
          <a:ln w="9525">
            <a:noFill/>
          </a:ln>
        </p:spPr>
        <p:txBody>
          <a:bodyPr wrap="square">
            <a:spAutoFit/>
          </a:bodyPr>
          <a:p>
            <a:pPr marL="0" indent="0" algn="l" fontAlgn="auto">
              <a:lnSpc>
                <a:spcPct val="150000"/>
              </a:lnSpc>
            </a:pPr>
            <a:r>
              <a:rPr lang="zh-CN" sz="2000" b="0">
                <a:solidFill>
                  <a:schemeClr val="tx1"/>
                </a:solidFill>
                <a:cs typeface="宋体" charset="0"/>
              </a:rPr>
              <a:t>2. 强势开端Ⅱ（Starting Strong Ⅱ， OECD， 2006）强势开端Ⅱ》，从10个方面为各国政府制定政策提出建议。</a:t>
            </a:r>
            <a:endParaRPr lang="zh-CN" sz="2000" b="0">
              <a:solidFill>
                <a:schemeClr val="tx1"/>
              </a:solidFill>
              <a:cs typeface="宋体" charset="0"/>
            </a:endParaRPr>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userDrawn="1"/>
        </p:nvSpPr>
        <p:spPr>
          <a:xfrm>
            <a:off x="-635" y="6581775"/>
            <a:ext cx="12251055" cy="309245"/>
          </a:xfrm>
          <a:prstGeom prst="rect">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 name="文本框 1"/>
          <p:cNvSpPr txBox="1"/>
          <p:nvPr/>
        </p:nvSpPr>
        <p:spPr>
          <a:xfrm>
            <a:off x="1091565" y="974725"/>
            <a:ext cx="8464550" cy="460375"/>
          </a:xfrm>
          <a:prstGeom prst="rect">
            <a:avLst/>
          </a:prstGeom>
          <a:noFill/>
          <a:ln w="9525">
            <a:noFill/>
          </a:ln>
        </p:spPr>
        <p:txBody>
          <a:bodyPr wrap="square">
            <a:spAutoFit/>
          </a:bodyPr>
          <a:p>
            <a:pPr indent="0"/>
            <a:r>
              <a:rPr sz="2400" b="1">
                <a:solidFill>
                  <a:schemeClr val="accent5">
                    <a:lumMod val="75000"/>
                  </a:schemeClr>
                </a:solidFill>
              </a:rPr>
              <a:t>（三） 经合组织对学前教育政策的关注</a:t>
            </a:r>
            <a:endParaRPr sz="2400" b="1">
              <a:solidFill>
                <a:schemeClr val="accent5">
                  <a:lumMod val="75000"/>
                </a:schemeClr>
              </a:solidFill>
            </a:endParaRPr>
          </a:p>
        </p:txBody>
      </p:sp>
      <p:sp>
        <p:nvSpPr>
          <p:cNvPr id="100" name="文本框 99"/>
          <p:cNvSpPr txBox="1"/>
          <p:nvPr/>
        </p:nvSpPr>
        <p:spPr>
          <a:xfrm>
            <a:off x="594995" y="124460"/>
            <a:ext cx="10991850" cy="583565"/>
          </a:xfrm>
          <a:prstGeom prst="rect">
            <a:avLst/>
          </a:prstGeom>
          <a:noFill/>
          <a:ln w="9525">
            <a:noFill/>
          </a:ln>
        </p:spPr>
        <p:txBody>
          <a:bodyPr wrap="square">
            <a:spAutoFit/>
          </a:bodyPr>
          <a:p>
            <a:pPr indent="0"/>
            <a:r>
              <a:rPr sz="3200" b="1">
                <a:solidFill>
                  <a:schemeClr val="accent5">
                    <a:lumMod val="50000"/>
                  </a:schemeClr>
                </a:solidFill>
                <a:latin typeface="+mj-lt"/>
                <a:cs typeface="+mj-lt"/>
              </a:rPr>
              <a:t>一、 国际权威组织对包括学前教育课程在内的政策的关注    </a:t>
            </a:r>
            <a:endParaRPr sz="3200" b="1">
              <a:solidFill>
                <a:schemeClr val="accent5">
                  <a:lumMod val="50000"/>
                </a:schemeClr>
              </a:solidFill>
              <a:latin typeface="+mj-lt"/>
              <a:cs typeface="+mj-lt"/>
            </a:endParaRPr>
          </a:p>
        </p:txBody>
      </p:sp>
      <p:sp>
        <p:nvSpPr>
          <p:cNvPr id="3" name="文本框 2"/>
          <p:cNvSpPr txBox="1"/>
          <p:nvPr/>
        </p:nvSpPr>
        <p:spPr>
          <a:xfrm>
            <a:off x="1079500" y="1622425"/>
            <a:ext cx="9946640" cy="1198880"/>
          </a:xfrm>
          <a:prstGeom prst="rect">
            <a:avLst/>
          </a:prstGeom>
          <a:noFill/>
          <a:ln w="9525">
            <a:noFill/>
          </a:ln>
        </p:spPr>
        <p:txBody>
          <a:bodyPr wrap="square">
            <a:spAutoFit/>
          </a:bodyPr>
          <a:p>
            <a:pPr indent="0" fontAlgn="auto">
              <a:lnSpc>
                <a:spcPct val="150000"/>
              </a:lnSpc>
            </a:pPr>
            <a:r>
              <a:rPr lang="zh-CN" sz="2400" b="0">
                <a:cs typeface="宋体" charset="0"/>
              </a:rPr>
              <a:t>经合组织曾4次发表</a:t>
            </a:r>
            <a:r>
              <a:rPr lang="en-US" altLang="zh-CN" sz="2400" b="0">
                <a:cs typeface="宋体" charset="0"/>
              </a:rPr>
              <a:t> </a:t>
            </a:r>
            <a:r>
              <a:rPr lang="zh-CN" sz="2400" b="0">
                <a:cs typeface="宋体" charset="0"/>
              </a:rPr>
              <a:t>“</a:t>
            </a:r>
            <a:r>
              <a:rPr lang="en-US" altLang="zh-CN" sz="2400" b="0">
                <a:cs typeface="宋体" charset="0"/>
              </a:rPr>
              <a:t> </a:t>
            </a:r>
            <a:r>
              <a:rPr lang="zh-CN" sz="2400" b="0">
                <a:solidFill>
                  <a:schemeClr val="accent2">
                    <a:lumMod val="75000"/>
                  </a:schemeClr>
                </a:solidFill>
                <a:cs typeface="宋体" charset="0"/>
              </a:rPr>
              <a:t>强势开端</a:t>
            </a:r>
            <a:r>
              <a:rPr lang="en-US" altLang="zh-CN" sz="2400" b="0">
                <a:solidFill>
                  <a:schemeClr val="accent2">
                    <a:lumMod val="75000"/>
                  </a:schemeClr>
                </a:solidFill>
                <a:cs typeface="宋体" charset="0"/>
              </a:rPr>
              <a:t> </a:t>
            </a:r>
            <a:r>
              <a:rPr lang="zh-CN" sz="2400" b="0">
                <a:cs typeface="宋体" charset="0"/>
              </a:rPr>
              <a:t>”</a:t>
            </a:r>
            <a:r>
              <a:rPr lang="en-US" altLang="zh-CN" sz="2400" b="0">
                <a:cs typeface="宋体" charset="0"/>
              </a:rPr>
              <a:t> </a:t>
            </a:r>
            <a:r>
              <a:rPr lang="zh-CN" sz="2400" b="0">
                <a:cs typeface="宋体" charset="0"/>
              </a:rPr>
              <a:t>系列研究报告，对世界各国产生过重要影响。</a:t>
            </a:r>
            <a:endParaRPr lang="zh-CN" altLang="en-US" sz="2400"/>
          </a:p>
        </p:txBody>
      </p:sp>
      <p:sp>
        <p:nvSpPr>
          <p:cNvPr id="4" name="文本框 3"/>
          <p:cNvSpPr txBox="1"/>
          <p:nvPr/>
        </p:nvSpPr>
        <p:spPr>
          <a:xfrm>
            <a:off x="1652270" y="2927985"/>
            <a:ext cx="9558655" cy="1014730"/>
          </a:xfrm>
          <a:prstGeom prst="rect">
            <a:avLst/>
          </a:prstGeom>
          <a:noFill/>
          <a:ln w="9525">
            <a:noFill/>
          </a:ln>
        </p:spPr>
        <p:txBody>
          <a:bodyPr wrap="square">
            <a:spAutoFit/>
          </a:bodyPr>
          <a:p>
            <a:pPr indent="0" fontAlgn="auto">
              <a:lnSpc>
                <a:spcPct val="150000"/>
              </a:lnSpc>
            </a:pPr>
            <a:r>
              <a:rPr lang="zh-CN" sz="2000" b="0">
                <a:cs typeface="宋体" charset="0"/>
              </a:rPr>
              <a:t>  3. 强势开端Ⅲ（Starting Strong Ⅲ， OECD， 2012）发布《强势开端Ⅲ： 早期教育和保育的质量工具箱》，概括了提升早期教育质量的5个政策杠杆(policy lever)。</a:t>
            </a:r>
            <a:endParaRPr lang="zh-CN" sz="2000" b="0">
              <a:cs typeface="宋体" charset="0"/>
            </a:endParaRPr>
          </a:p>
        </p:txBody>
      </p:sp>
      <p:sp>
        <p:nvSpPr>
          <p:cNvPr id="5" name="文本框 4"/>
          <p:cNvSpPr txBox="1"/>
          <p:nvPr/>
        </p:nvSpPr>
        <p:spPr>
          <a:xfrm>
            <a:off x="1626870" y="4196080"/>
            <a:ext cx="9311640" cy="1938020"/>
          </a:xfrm>
          <a:prstGeom prst="rect">
            <a:avLst/>
          </a:prstGeom>
          <a:noFill/>
          <a:ln w="9525">
            <a:noFill/>
          </a:ln>
        </p:spPr>
        <p:txBody>
          <a:bodyPr wrap="square">
            <a:spAutoFit/>
          </a:bodyPr>
          <a:p>
            <a:pPr marL="0" indent="0" algn="l" fontAlgn="auto">
              <a:lnSpc>
                <a:spcPct val="150000"/>
              </a:lnSpc>
            </a:pPr>
            <a:r>
              <a:rPr lang="zh-CN" sz="2000" b="0">
                <a:solidFill>
                  <a:schemeClr val="tx1"/>
                </a:solidFill>
                <a:cs typeface="宋体" charset="0"/>
              </a:rPr>
              <a:t>4. 强势开端Ⅳ（Starting Strong Ⅳ， OECD， 2015）</a:t>
            </a:r>
            <a:r>
              <a:rPr lang="en-US" altLang="zh-CN" sz="2000" b="0">
                <a:solidFill>
                  <a:schemeClr val="tx1"/>
                </a:solidFill>
                <a:cs typeface="宋体" charset="0"/>
              </a:rPr>
              <a:t>2</a:t>
            </a:r>
            <a:r>
              <a:rPr lang="zh-CN" sz="2000" b="0">
                <a:solidFill>
                  <a:schemeClr val="tx1"/>
                </a:solidFill>
                <a:cs typeface="宋体" charset="0"/>
              </a:rPr>
              <a:t>015年10月28日，OECD发布了《强势开端Ⅳ： 早期教育与保育质量的监测》；在《强势开端Ⅲ： 早期教育和保育的质量工具箱》中，经合组织提出了提高早期教育与保育质量的五个政策杠杆。</a:t>
            </a:r>
            <a:endParaRPr lang="zh-CN" sz="2000" b="0">
              <a:solidFill>
                <a:schemeClr val="tx1"/>
              </a:solidFill>
              <a:cs typeface="宋体" charset="0"/>
            </a:endParaRPr>
          </a:p>
        </p:txBody>
      </p:sp>
      <p:sp>
        <p:nvSpPr>
          <p:cNvPr id="6" name="文本框 5"/>
          <p:cNvSpPr txBox="1"/>
          <p:nvPr/>
        </p:nvSpPr>
        <p:spPr>
          <a:xfrm>
            <a:off x="11231245" y="3810000"/>
            <a:ext cx="309880" cy="368300"/>
          </a:xfrm>
          <a:prstGeom prst="rect">
            <a:avLst/>
          </a:prstGeom>
          <a:noFill/>
        </p:spPr>
        <p:txBody>
          <a:bodyPr wrap="none" rtlCol="0">
            <a:spAutoFit/>
          </a:bodyPr>
          <a:p>
            <a:endParaRPr lang="zh-CN" altLang="en-US"/>
          </a:p>
        </p:txBody>
      </p:sp>
    </p:spTree>
    <p:custDataLst>
      <p:tags r:id="rId1"/>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TAG_VERSION" val="1.0"/>
  <p:tag name="KSO_WM_BEAUTIFY_FLAG" val="#wm#"/>
  <p:tag name="KSO_WM_UNIT_TYPE" val="a"/>
  <p:tag name="KSO_WM_UNIT_INDEX" val="1"/>
  <p:tag name="KSO_WM_UNIT_LAYERLEVEL" val="1"/>
  <p:tag name="KSO_WM_UNIT_VALUE" val="11"/>
  <p:tag name="KSO_WM_UNIT_ISCONTENTSTITLE" val="0"/>
  <p:tag name="KSO_WM_UNIT_HIGHLIGHT" val="0"/>
  <p:tag name="KSO_WM_UNIT_COMPATIBLE" val="0"/>
  <p:tag name="KSO_WM_UNIT_PRESET_TEXT" val="论文答辩题目"/>
  <p:tag name="KSO_WM_TEMPLATE_CATEGORY" val="custom"/>
  <p:tag name="KSO_WM_TEMPLATE_INDEX" val="20181724"/>
  <p:tag name="KSO_WM_UNIT_ID" val="custom20181724_2*a*1"/>
  <p:tag name="KSO_WM_UNIT_ISNUMDGMTITLE" val="0"/>
  <p:tag name="KSO_WM_UNIT_NOCLEAR" val="0"/>
  <p:tag name="KSO_WM_UNIT_DIAGRAM_ISNUMVISUAL" val="0"/>
  <p:tag name="KSO_WM_UNIT_DIAGRAM_ISREFERUNIT" val="0"/>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3_3"/>
  <p:tag name="KSO_WM_UNIT_ID" val="diagram20160892_3*n_h_h_i*1_1_3_3"/>
  <p:tag name="KSO_WM_TEMPLATE_CATEGORY" val="diagram"/>
  <p:tag name="KSO_WM_TEMPLATE_INDEX" val="20160892"/>
  <p:tag name="KSO_WM_UNIT_LAYERLEVEL" val="1_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101.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1_3_4"/>
  <p:tag name="KSO_WM_UNIT_ID" val="diagram20160892_3*n_h_h_i*1_1_3_4"/>
  <p:tag name="KSO_WM_TEMPLATE_CATEGORY" val="diagram"/>
  <p:tag name="KSO_WM_TEMPLATE_INDEX" val="20160892"/>
  <p:tag name="KSO_WM_UNIT_LAYERLEVEL" val="1_1_1_1"/>
  <p:tag name="KSO_WM_TAG_VERSION" val="1.0"/>
  <p:tag name="KSO_WM_BEAUTIFY_FLAG" val="#wm#"/>
  <p:tag name="KSO_WM_UNIT_TEXT_FILL_FORE_SCHEMECOLOR_INDEX" val="14"/>
  <p:tag name="KSO_WM_UNIT_TEXT_FILL_TYPE"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2_1"/>
  <p:tag name="KSO_WM_UNIT_ID" val="diagram20160892_3*n_h_h_i*1_1_2_1"/>
  <p:tag name="KSO_WM_TEMPLATE_CATEGORY" val="diagram"/>
  <p:tag name="KSO_WM_TEMPLATE_INDEX" val="20160892"/>
  <p:tag name="KSO_WM_UNIT_LAYERLEVEL" val="1_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2_3"/>
  <p:tag name="KSO_WM_UNIT_ID" val="diagram20160892_3*n_h_h_i*1_1_2_3"/>
  <p:tag name="KSO_WM_TEMPLATE_CATEGORY" val="diagram"/>
  <p:tag name="KSO_WM_TEMPLATE_INDEX" val="20160892"/>
  <p:tag name="KSO_WM_UNIT_LAYERLEVEL" val="1_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04.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1_2_2"/>
  <p:tag name="KSO_WM_UNIT_ID" val="diagram20160892_3*n_h_h_i*1_1_2_2"/>
  <p:tag name="KSO_WM_TEMPLATE_CATEGORY" val="diagram"/>
  <p:tag name="KSO_WM_TEMPLATE_INDEX" val="20160892"/>
  <p:tag name="KSO_WM_UNIT_LAYERLEVEL" val="1_1_1_1"/>
  <p:tag name="KSO_WM_TAG_VERSION" val="1.0"/>
  <p:tag name="KSO_WM_BEAUTIFY_FLAG" val="#wm#"/>
  <p:tag name="KSO_WM_UNIT_TEXT_FILL_FORE_SCHEMECOLOR_INDEX" val="14"/>
  <p:tag name="KSO_WM_UNIT_TEXT_FILL_TYPE" val="1"/>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4_1"/>
  <p:tag name="KSO_WM_UNIT_ID" val="diagram20160892_3*n_h_h_i*1_1_4_1"/>
  <p:tag name="KSO_WM_TEMPLATE_CATEGORY" val="diagram"/>
  <p:tag name="KSO_WM_TEMPLATE_INDEX" val="20160892"/>
  <p:tag name="KSO_WM_UNIT_LAYERLEVEL" val="1_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4_3"/>
  <p:tag name="KSO_WM_UNIT_ID" val="diagram20160892_3*n_h_h_i*1_1_4_3"/>
  <p:tag name="KSO_WM_TEMPLATE_CATEGORY" val="diagram"/>
  <p:tag name="KSO_WM_TEMPLATE_INDEX" val="20160892"/>
  <p:tag name="KSO_WM_UNIT_LAYERLEVEL" val="1_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107.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1_4_2"/>
  <p:tag name="KSO_WM_UNIT_ID" val="diagram20160892_3*n_h_h_i*1_1_4_2"/>
  <p:tag name="KSO_WM_TEMPLATE_CATEGORY" val="diagram"/>
  <p:tag name="KSO_WM_TEMPLATE_INDEX" val="20160892"/>
  <p:tag name="KSO_WM_UNIT_LAYERLEVEL" val="1_1_1_1"/>
  <p:tag name="KSO_WM_TAG_VERSION" val="1.0"/>
  <p:tag name="KSO_WM_BEAUTIFY_FLAG" val="#wm#"/>
  <p:tag name="KSO_WM_UNIT_TEXT_FILL_FORE_SCHEMECOLOR_INDEX" val="14"/>
  <p:tag name="KSO_WM_UNIT_TEXT_FILL_TYPE"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1_1"/>
  <p:tag name="KSO_WM_UNIT_ID" val="diagram20160892_3*n_h_h_i*1_1_1_1"/>
  <p:tag name="KSO_WM_TEMPLATE_CATEGORY" val="diagram"/>
  <p:tag name="KSO_WM_TEMPLATE_INDEX" val="20160892"/>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1_3"/>
  <p:tag name="KSO_WM_UNIT_ID" val="diagram20160892_3*n_h_h_i*1_1_1_3"/>
  <p:tag name="KSO_WM_TEMPLATE_CATEGORY" val="diagram"/>
  <p:tag name="KSO_WM_TEMPLATE_INDEX" val="20160892"/>
  <p:tag name="KSO_WM_UNIT_LAYERLEVEL" val="1_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1.xml><?xml version="1.0" encoding="utf-8"?>
<p:tagLst xmlns:p="http://schemas.openxmlformats.org/presentationml/2006/main">
  <p:tag name="KSO_WM_TAG_VERSION" val="1.0"/>
  <p:tag name="KSO_WM_SLIDE_ITEM_CNT" val="0"/>
  <p:tag name="KSO_WM_SLIDE_LAYOUT" val="a_b_f"/>
  <p:tag name="KSO_WM_SLIDE_LAYOUT_CNT" val="1_1_2"/>
  <p:tag name="KSO_WM_SLIDE_TYPE" val="title"/>
  <p:tag name="KSO_WM_BEAUTIFY_FLAG" val="#wm#"/>
  <p:tag name="KSO_WM_COMBINE_RELATE_SLIDE_ID" val="background20179300_1"/>
  <p:tag name="KSO_WM_TEMPLATE_CATEGORY" val="custom"/>
  <p:tag name="KSO_WM_TEMPLATE_INDEX" val="20181724"/>
  <p:tag name="KSO_WM_SLIDE_ID" val="custom20181724_2"/>
  <p:tag name="KSO_WM_SLIDE_INDEX" val="1"/>
  <p:tag name="KSO_WM_TEMPLATE_SUBCATEGORY" val="0"/>
  <p:tag name="KSO_WM_TEMPLATE_THUMBS_INDEX" val="1、4、6、12、13、14、18、23、26、27"/>
  <p:tag name="KSO_WM_TEMPLATE_MASTER_TYPE" val="1"/>
  <p:tag name="KSO_WM_TEMPLATE_COLOR_TYPE" val="0"/>
  <p:tag name="KSO_WM_SPECIAL_SOURCE" val="bdnull"/>
</p:tagLst>
</file>

<file path=ppt/tags/tag110.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1_1_4"/>
  <p:tag name="KSO_WM_UNIT_ID" val="diagram20160892_3*n_h_h_i*1_1_1_4"/>
  <p:tag name="KSO_WM_TEMPLATE_CATEGORY" val="diagram"/>
  <p:tag name="KSO_WM_TEMPLATE_INDEX" val="20160892"/>
  <p:tag name="KSO_WM_UNIT_LAYERLEVEL" val="1_1_1_1"/>
  <p:tag name="KSO_WM_TAG_VERSION" val="1.0"/>
  <p:tag name="KSO_WM_BEAUTIFY_FLAG" val="#wm#"/>
  <p:tag name="KSO_WM_UNIT_TEXT_FILL_FORE_SCHEMECOLOR_INDEX" val="14"/>
  <p:tag name="KSO_WM_UNIT_TEXT_FILL_TYPE" val="1"/>
</p:tagLst>
</file>

<file path=ppt/tags/tag11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1_2_1"/>
  <p:tag name="KSO_WM_UNIT_ID" val="diagram20160892_3*n_h_h_f*1_1_2_1"/>
  <p:tag name="KSO_WM_TEMPLATE_CATEGORY" val="diagram"/>
  <p:tag name="KSO_WM_TEMPLATE_INDEX" val="20160892"/>
  <p:tag name="KSO_WM_UNIT_LAYERLEVEL" val="1_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12.xml><?xml version="1.0" encoding="utf-8"?>
<p:tagLst xmlns:p="http://schemas.openxmlformats.org/presentationml/2006/main">
  <p:tag name="KSO_WM_UNIT_SUBTYPE" val="a"/>
  <p:tag name="KSO_WM_UNIT_NOCLEAR" val="0"/>
  <p:tag name="KSO_WM_UNIT_VALUE" val="48"/>
  <p:tag name="KSO_WM_UNIT_HIGHLIGHT" val="0"/>
  <p:tag name="KSO_WM_UNIT_COMPATIBLE" val="0"/>
  <p:tag name="KSO_WM_UNIT_DIAGRAM_ISNUMVISUAL" val="0"/>
  <p:tag name="KSO_WM_UNIT_DIAGRAM_ISREFERUNIT" val="0"/>
  <p:tag name="KSO_WM_DIAGRAM_GROUP_CODE" val="n1-1"/>
  <p:tag name="KSO_WM_UNIT_TYPE" val="n_h_h_f"/>
  <p:tag name="KSO_WM_UNIT_INDEX" val="1_1_4_1"/>
  <p:tag name="KSO_WM_UNIT_ID" val="diagram20160892_3*n_h_h_f*1_1_4_1"/>
  <p:tag name="KSO_WM_TEMPLATE_CATEGORY" val="diagram"/>
  <p:tag name="KSO_WM_TEMPLATE_INDEX" val="20160892"/>
  <p:tag name="KSO_WM_UNIT_LAYERLEVEL" val="1_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1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1_1_1"/>
  <p:tag name="KSO_WM_UNIT_ID" val="diagram20160892_3*n_h_h_f*1_1_1_1"/>
  <p:tag name="KSO_WM_TEMPLATE_CATEGORY" val="diagram"/>
  <p:tag name="KSO_WM_TEMPLATE_INDEX" val="20160892"/>
  <p:tag name="KSO_WM_UNIT_LAYERLEVEL" val="1_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1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n1-1"/>
  <p:tag name="KSO_WM_UNIT_TYPE" val="n_h_h_f"/>
  <p:tag name="KSO_WM_UNIT_INDEX" val="1_1_3_1"/>
  <p:tag name="KSO_WM_UNIT_ID" val="diagram20160892_3*n_h_h_f*1_1_3_1"/>
  <p:tag name="KSO_WM_TEMPLATE_CATEGORY" val="diagram"/>
  <p:tag name="KSO_WM_TEMPLATE_INDEX" val="20160892"/>
  <p:tag name="KSO_WM_UNIT_LAYERLEVEL" val="1_1_1_1"/>
  <p:tag name="KSO_WM_TAG_VERSION" val="1.0"/>
  <p:tag name="KSO_WM_BEAUTIFY_FLAG" val="#wm#"/>
  <p:tag name="KSO_WM_UNIT_PRESET_TEXT" val="单击此处添加文本具体内容，简明扼要的阐述您的观点。"/>
  <p:tag name="KSO_WM_UNIT_TEXT_FILL_FORE_SCHEMECOLOR_INDEX" val="13"/>
  <p:tag name="KSO_WM_UNIT_TEXT_FILL_TYPE" val="1"/>
</p:tagLst>
</file>

<file path=ppt/tags/tag115.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n1-1"/>
  <p:tag name="KSO_WM_UNIT_TYPE" val="n_h_a"/>
  <p:tag name="KSO_WM_UNIT_INDEX" val="1_2_1"/>
  <p:tag name="KSO_WM_UNIT_ID" val="diagram20160892_3*n_h_a*1_2_1"/>
  <p:tag name="KSO_WM_TEMPLATE_CATEGORY" val="diagram"/>
  <p:tag name="KSO_WM_TEMPLATE_INDEX" val="20160892"/>
  <p:tag name="KSO_WM_UNIT_LAYERLEVEL" val="1_1_1"/>
  <p:tag name="KSO_WM_TAG_VERSION" val="1.0"/>
  <p:tag name="KSO_WM_BEAUTIFY_FLAG" val="#wm#"/>
  <p:tag name="KSO_WM_UNIT_PRESET_TEXT" val="添加标题"/>
  <p:tag name="KSO_WM_UNIT_TEXT_FILL_FORE_SCHEMECOLOR_INDEX" val="13"/>
  <p:tag name="KSO_WM_UNIT_TEXT_FILL_TYPE" val="1"/>
</p:tagLst>
</file>

<file path=ppt/tags/tag116.xml><?xml version="1.0" encoding="utf-8"?>
<p:tagLst xmlns:p="http://schemas.openxmlformats.org/presentationml/2006/main">
  <p:tag name="KSO_WM_UNIT_ISCONTENTSTITLE" val="0"/>
  <p:tag name="KSO_WM_UNIT_ISNUMDGMTITLE" val="0"/>
  <p:tag name="KSO_WM_UNIT_NOCLEAR" val="0"/>
  <p:tag name="KSO_WM_UNIT_VALUE" val="42"/>
  <p:tag name="KSO_WM_UNIT_HIGHLIGHT" val="0"/>
  <p:tag name="KSO_WM_UNIT_COMPATIBLE" val="0"/>
  <p:tag name="KSO_WM_UNIT_DIAGRAM_ISNUMVISUAL" val="0"/>
  <p:tag name="KSO_WM_UNIT_DIAGRAM_ISREFERUNIT" val="0"/>
  <p:tag name="KSO_WM_DIAGRAM_GROUP_CODE" val="n1-1"/>
  <p:tag name="KSO_WM_UNIT_TYPE" val="a"/>
  <p:tag name="KSO_WM_UNIT_INDEX" val="1"/>
  <p:tag name="KSO_WM_UNIT_ID" val="diagram20160892_3*a*1"/>
  <p:tag name="KSO_WM_TEMPLATE_CATEGORY" val="diagram"/>
  <p:tag name="KSO_WM_TEMPLATE_INDEX" val="20160892"/>
  <p:tag name="KSO_WM_UNIT_LAYERLEVEL" val="1"/>
  <p:tag name="KSO_WM_TAG_VERSION" val="1.0"/>
  <p:tag name="KSO_WM_BEAUTIFY_FLAG" val="#wm#"/>
  <p:tag name="KSO_WM_UNIT_PRESET_TEXT" val="单击此处添加标题"/>
  <p:tag name="KSO_WM_UNIT_TEXT_FILL_FORE_SCHEMECOLOR_INDEX" val="13"/>
  <p:tag name="KSO_WM_UNIT_TEXT_FILL_TYPE" val="1"/>
</p:tagLst>
</file>

<file path=ppt/tags/tag117.xml><?xml version="1.0" encoding="utf-8"?>
<p:tagLst xmlns:p="http://schemas.openxmlformats.org/presentationml/2006/main">
  <p:tag name="KSO_WM_SPECIAL_SOURCE" val="bdnull"/>
</p:tagLst>
</file>

<file path=ppt/tags/tag118.xml><?xml version="1.0" encoding="utf-8"?>
<p:tagLst xmlns:p="http://schemas.openxmlformats.org/presentationml/2006/main">
  <p:tag name="KSO_WM_SPECIAL_SOURCE" val="bdnull"/>
</p:tagLst>
</file>

<file path=ppt/tags/tag119.xml><?xml version="1.0" encoding="utf-8"?>
<p:tagLst xmlns:p="http://schemas.openxmlformats.org/presentationml/2006/main">
  <p:tag name="KSO_WM_SPECIAL_SOURCE" val="bdnull"/>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SPECIAL_SOURCE" val="bdnull"/>
</p:tagLst>
</file>

<file path=ppt/tags/tag121.xml><?xml version="1.0" encoding="utf-8"?>
<p:tagLst xmlns:p="http://schemas.openxmlformats.org/presentationml/2006/main">
  <p:tag name="KSO_WM_SPECIAL_SOURCE" val="bdnull"/>
</p:tagLst>
</file>

<file path=ppt/tags/tag122.xml><?xml version="1.0" encoding="utf-8"?>
<p:tagLst xmlns:p="http://schemas.openxmlformats.org/presentationml/2006/main">
  <p:tag name="KSO_WM_SPECIAL_SOURCE" val="bdnull"/>
</p:tagLst>
</file>

<file path=ppt/tags/tag123.xml><?xml version="1.0" encoding="utf-8"?>
<p:tagLst xmlns:p="http://schemas.openxmlformats.org/presentationml/2006/main">
  <p:tag name="KSO_WM_SPECIAL_SOURCE" val="bdnull"/>
</p:tagLst>
</file>

<file path=ppt/tags/tag124.xml><?xml version="1.0" encoding="utf-8"?>
<p:tagLst xmlns:p="http://schemas.openxmlformats.org/presentationml/2006/main">
  <p:tag name="KSO_WM_SPECIAL_SOURCE" val="bdnull"/>
</p:tagLst>
</file>

<file path=ppt/tags/tag125.xml><?xml version="1.0" encoding="utf-8"?>
<p:tagLst xmlns:p="http://schemas.openxmlformats.org/presentationml/2006/main">
  <p:tag name="KSO_WM_SPECIAL_SOURCE" val="bdnull"/>
</p:tagLst>
</file>

<file path=ppt/tags/tag126.xml><?xml version="1.0" encoding="utf-8"?>
<p:tagLst xmlns:p="http://schemas.openxmlformats.org/presentationml/2006/main">
  <p:tag name="KSO_WM_SPECIAL_SOURCE" val="bdnull"/>
</p:tagLst>
</file>

<file path=ppt/tags/tag127.xml><?xml version="1.0" encoding="utf-8"?>
<p:tagLst xmlns:p="http://schemas.openxmlformats.org/presentationml/2006/main">
  <p:tag name="KSO_WM_SPECIAL_SOURCE" val="bdnull"/>
</p:tagLst>
</file>

<file path=ppt/tags/tag128.xml><?xml version="1.0" encoding="utf-8"?>
<p:tagLst xmlns:p="http://schemas.openxmlformats.org/presentationml/2006/main">
  <p:tag name="KSO_WM_SPECIAL_SOURCE" val="bdnull"/>
</p:tagLst>
</file>

<file path=ppt/tags/tag129.xml><?xml version="1.0" encoding="utf-8"?>
<p:tagLst xmlns:p="http://schemas.openxmlformats.org/presentationml/2006/main">
  <p:tag name="KSO_WM_SPECIAL_SOURCE" val="bdnull"/>
</p:tagLst>
</file>

<file path=ppt/tags/tag13.xml><?xml version="1.0" encoding="utf-8"?>
<p:tagLst xmlns:p="http://schemas.openxmlformats.org/presentationml/2006/main">
  <p:tag name="KSO_WM_SPECIAL_SOURCE" val="bdnull"/>
</p:tagLst>
</file>

<file path=ppt/tags/tag130.xml><?xml version="1.0" encoding="utf-8"?>
<p:tagLst xmlns:p="http://schemas.openxmlformats.org/presentationml/2006/main">
  <p:tag name="KSO_WM_SPECIAL_SOURCE" val="bdnull"/>
</p:tagLst>
</file>

<file path=ppt/tags/tag131.xml><?xml version="1.0" encoding="utf-8"?>
<p:tagLst xmlns:p="http://schemas.openxmlformats.org/presentationml/2006/main">
  <p:tag name="KSO_WM_SPECIAL_SOURCE" val="bdnull"/>
</p:tagLst>
</file>

<file path=ppt/tags/tag132.xml><?xml version="1.0" encoding="utf-8"?>
<p:tagLst xmlns:p="http://schemas.openxmlformats.org/presentationml/2006/main">
  <p:tag name="KSO_WM_SPECIAL_SOURCE" val="bdnull"/>
</p:tagLst>
</file>

<file path=ppt/tags/tag133.xml><?xml version="1.0" encoding="utf-8"?>
<p:tagLst xmlns:p="http://schemas.openxmlformats.org/presentationml/2006/main">
  <p:tag name="KSO_WM_SPECIAL_SOURCE" val="bdnull"/>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5.xml><?xml version="1.0" encoding="utf-8"?>
<p:tagLst xmlns:p="http://schemas.openxmlformats.org/presentationml/2006/main">
  <p:tag name="KSO_WM_SPECIAL_SOURCE" val="bdnull"/>
</p:tagLst>
</file>

<file path=ppt/tags/tag136.xml><?xml version="1.0" encoding="utf-8"?>
<p:tagLst xmlns:p="http://schemas.openxmlformats.org/presentationml/2006/main">
  <p:tag name="KSO_WM_SPECIAL_SOURCE" val="bdnull"/>
</p:tagLst>
</file>

<file path=ppt/tags/tag137.xml><?xml version="1.0" encoding="utf-8"?>
<p:tagLst xmlns:p="http://schemas.openxmlformats.org/presentationml/2006/main">
  <p:tag name="KSO_WM_SPECIAL_SOURCE" val="bdnull"/>
</p:tagLst>
</file>

<file path=ppt/tags/tag138.xml><?xml version="1.0" encoding="utf-8"?>
<p:tagLst xmlns:p="http://schemas.openxmlformats.org/presentationml/2006/main">
  <p:tag name="KSO_WM_SPECIAL_SOURCE" val="bdnull"/>
</p:tagLst>
</file>

<file path=ppt/tags/tag139.xml><?xml version="1.0" encoding="utf-8"?>
<p:tagLst xmlns:p="http://schemas.openxmlformats.org/presentationml/2006/main">
  <p:tag name="KSO_WM_SPECIAL_SOURCE" val="bdnull"/>
</p:tagLst>
</file>

<file path=ppt/tags/tag14.xml><?xml version="1.0" encoding="utf-8"?>
<p:tagLst xmlns:p="http://schemas.openxmlformats.org/presentationml/2006/main">
  <p:tag name="KSO_WM_SPECIAL_SOURCE" val="bdnull"/>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2_1"/>
  <p:tag name="KSO_WM_UNIT_ID" val="diagram20160892_2*n_h_i*1_2_1"/>
  <p:tag name="KSO_WM_TEMPLATE_CATEGORY" val="diagram"/>
  <p:tag name="KSO_WM_TEMPLATE_INDEX" val="20160892"/>
  <p:tag name="KSO_WM_UNIT_LAYERLEVEL" val="1_1_1"/>
  <p:tag name="KSO_WM_TAG_VERSION" val="1.0"/>
  <p:tag name="KSO_WM_BEAUTIFY_FLAG" val="#wm#"/>
  <p:tag name="KSO_WM_UNIT_FILL_FORE_SCHEMECOLOR_INDEX_BRIGHTNESS" val="-0.05"/>
  <p:tag name="KSO_WM_UNIT_FILL_FORE_SCHEMECOLOR_INDEX" val="14"/>
  <p:tag name="KSO_WM_UNIT_FILL_TYPE" val="1"/>
  <p:tag name="KSO_WM_UNIT_USESOURCEFORMAT_APPLY"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2_1"/>
  <p:tag name="KSO_WM_UNIT_ID" val="diagram20160892_2*n_h_h_i*1_1_2_1"/>
  <p:tag name="KSO_WM_TEMPLATE_CATEGORY" val="diagram"/>
  <p:tag name="KSO_WM_TEMPLATE_INDEX" val="20160892"/>
  <p:tag name="KSO_WM_UNIT_LAYERLEVEL" val="1_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2_3"/>
  <p:tag name="KSO_WM_UNIT_ID" val="diagram20160892_2*n_h_h_i*1_1_2_3"/>
  <p:tag name="KSO_WM_TEMPLATE_CATEGORY" val="diagram"/>
  <p:tag name="KSO_WM_TEMPLATE_INDEX" val="20160892"/>
  <p:tag name="KSO_WM_UNIT_LAYERLEVEL" val="1_1_1_1"/>
  <p:tag name="KSO_WM_TAG_VERSION" val="1.0"/>
  <p:tag name="KSO_WM_BEAUTIFY_FLAG" val="#wm#"/>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43.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1_2_4"/>
  <p:tag name="KSO_WM_UNIT_ID" val="diagram20160892_2*n_h_h_i*1_1_2_4"/>
  <p:tag name="KSO_WM_TEMPLATE_CATEGORY" val="diagram"/>
  <p:tag name="KSO_WM_TEMPLATE_INDEX" val="20160892"/>
  <p:tag name="KSO_WM_UNIT_LAYERLEVEL" val="1_1_1_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3_1"/>
  <p:tag name="KSO_WM_UNIT_ID" val="diagram20160892_2*n_h_h_i*1_1_3_1"/>
  <p:tag name="KSO_WM_TEMPLATE_CATEGORY" val="diagram"/>
  <p:tag name="KSO_WM_TEMPLATE_INDEX" val="20160892"/>
  <p:tag name="KSO_WM_UNIT_LAYERLEVEL" val="1_1_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3_3"/>
  <p:tag name="KSO_WM_UNIT_ID" val="diagram20160892_2*n_h_h_i*1_1_3_3"/>
  <p:tag name="KSO_WM_TEMPLATE_CATEGORY" val="diagram"/>
  <p:tag name="KSO_WM_TEMPLATE_INDEX" val="20160892"/>
  <p:tag name="KSO_WM_UNIT_LAYERLEVEL" val="1_1_1_1"/>
  <p:tag name="KSO_WM_TAG_VERSION" val="1.0"/>
  <p:tag name="KSO_WM_BEAUTIFY_FLAG" val="#wm#"/>
  <p:tag name="KSO_WM_UNIT_FILL_FORE_SCHEMECOLOR_INDEX_BRIGHTNESS" val="0"/>
  <p:tag name="KSO_WM_UNIT_FILL_FORE_SCHEMECOLOR_INDEX" val="7"/>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46.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1_3_2"/>
  <p:tag name="KSO_WM_UNIT_ID" val="diagram20160892_2*n_h_h_i*1_1_3_2"/>
  <p:tag name="KSO_WM_TEMPLATE_CATEGORY" val="diagram"/>
  <p:tag name="KSO_WM_TEMPLATE_INDEX" val="20160892"/>
  <p:tag name="KSO_WM_UNIT_LAYERLEVEL" val="1_1_1_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1_1"/>
  <p:tag name="KSO_WM_UNIT_ID" val="diagram20160892_2*n_h_h_i*1_1_1_1"/>
  <p:tag name="KSO_WM_TEMPLATE_CATEGORY" val="diagram"/>
  <p:tag name="KSO_WM_TEMPLATE_INDEX" val="20160892"/>
  <p:tag name="KSO_WM_UNIT_LAYERLEVEL" val="1_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1_3"/>
  <p:tag name="KSO_WM_UNIT_ID" val="diagram20160892_2*n_h_h_i*1_1_1_3"/>
  <p:tag name="KSO_WM_TEMPLATE_CATEGORY" val="diagram"/>
  <p:tag name="KSO_WM_TEMPLATE_INDEX" val="20160892"/>
  <p:tag name="KSO_WM_UNIT_LAYERLEVEL" val="1_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149.xml><?xml version="1.0" encoding="utf-8"?>
<p:tagLst xmlns:p="http://schemas.openxmlformats.org/presentationml/2006/main">
  <p:tag name="KSO_WM_UNIT_ISCONTENTSTITLE" val="0"/>
  <p:tag name="KSO_WM_UNIT_NOCLEAR" val="0"/>
  <p:tag name="KSO_WM_UNIT_HIGHLIGHT" val="0"/>
  <p:tag name="KSO_WM_UNIT_COMPATIBLE" val="0"/>
  <p:tag name="KSO_WM_UNIT_DIAGRAM_ISNUMVISUAL" val="0"/>
  <p:tag name="KSO_WM_UNIT_DIAGRAM_ISREFERUNIT" val="0"/>
  <p:tag name="KSO_WM_DIAGRAM_GROUP_CODE" val="n1-1"/>
  <p:tag name="KSO_WM_UNIT_SUBTYPE" val="d"/>
  <p:tag name="KSO_WM_UNIT_TYPE" val="n_h_h_i"/>
  <p:tag name="KSO_WM_UNIT_INDEX" val="1_1_1_4"/>
  <p:tag name="KSO_WM_UNIT_ID" val="diagram20160892_2*n_h_h_i*1_1_1_4"/>
  <p:tag name="KSO_WM_TEMPLATE_CATEGORY" val="diagram"/>
  <p:tag name="KSO_WM_TEMPLATE_INDEX" val="20160892"/>
  <p:tag name="KSO_WM_UNIT_LAYERLEVEL" val="1_1_1_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Lst>
</file>

<file path=ppt/tags/tag15.xml><?xml version="1.0" encoding="utf-8"?>
<p:tagLst xmlns:p="http://schemas.openxmlformats.org/presentationml/2006/main">
  <p:tag name="KSO_WM_SPECIAL_SOURCE" val="bdnull"/>
</p:tagLst>
</file>

<file path=ppt/tags/tag150.xml><?xml version="1.0" encoding="utf-8"?>
<p:tagLst xmlns:p="http://schemas.openxmlformats.org/presentationml/2006/main">
  <p:tag name="KSO_WM_UNIT_SUBTYPE" val="a"/>
  <p:tag name="KSO_WM_UNIT_NOCLEAR" val="0"/>
  <p:tag name="KSO_WM_UNIT_VALUE" val="48"/>
  <p:tag name="KSO_WM_UNIT_HIGHLIGHT" val="0"/>
  <p:tag name="KSO_WM_UNIT_COMPATIBLE" val="0"/>
  <p:tag name="KSO_WM_UNIT_DIAGRAM_ISNUMVISUAL" val="0"/>
  <p:tag name="KSO_WM_UNIT_DIAGRAM_ISREFERUNIT" val="0"/>
  <p:tag name="KSO_WM_DIAGRAM_GROUP_CODE" val="n1-1"/>
  <p:tag name="KSO_WM_UNIT_TYPE" val="n_h_h_f"/>
  <p:tag name="KSO_WM_UNIT_INDEX" val="1_1_3_1"/>
  <p:tag name="KSO_WM_UNIT_ID" val="diagram20160892_2*n_h_h_f*1_1_3_1"/>
  <p:tag name="KSO_WM_TEMPLATE_CATEGORY" val="diagram"/>
  <p:tag name="KSO_WM_TEMPLATE_INDEX" val="20160892"/>
  <p:tag name="KSO_WM_UNIT_LAYERLEVEL" val="1_1_1_1"/>
  <p:tag name="KSO_WM_TAG_VERSION" val="1.0"/>
  <p:tag name="KSO_WM_BEAUTIFY_FLAG" val="#wm#"/>
  <p:tag name="KSO_WM_UNIT_PRESET_TEXT" val="单击此处添加文本具体内容，简明扼要的阐述您的观点。"/>
  <p:tag name="KSO_WM_UNIT_TEXT_FILL_FORE_SCHEMECOLOR_INDEX_BRIGHTNESS" val="0.35"/>
  <p:tag name="KSO_WM_UNIT_TEXT_FILL_FORE_SCHEMECOLOR_INDEX" val="13"/>
  <p:tag name="KSO_WM_UNIT_TEXT_FILL_TYPE" val="1"/>
  <p:tag name="KSO_WM_UNIT_USESOURCEFORMAT_APPLY" val="1"/>
</p:tagLst>
</file>

<file path=ppt/tags/tag151.xml><?xml version="1.0" encoding="utf-8"?>
<p:tagLst xmlns:p="http://schemas.openxmlformats.org/presentationml/2006/main">
  <p:tag name="KSO_WM_UNIT_SUBTYPE" val="a"/>
  <p:tag name="KSO_WM_UNIT_NOCLEAR" val="0"/>
  <p:tag name="KSO_WM_UNIT_VALUE" val="48"/>
  <p:tag name="KSO_WM_UNIT_HIGHLIGHT" val="0"/>
  <p:tag name="KSO_WM_UNIT_COMPATIBLE" val="0"/>
  <p:tag name="KSO_WM_UNIT_DIAGRAM_ISNUMVISUAL" val="0"/>
  <p:tag name="KSO_WM_UNIT_DIAGRAM_ISREFERUNIT" val="0"/>
  <p:tag name="KSO_WM_DIAGRAM_GROUP_CODE" val="n1-1"/>
  <p:tag name="KSO_WM_UNIT_TYPE" val="n_h_h_f"/>
  <p:tag name="KSO_WM_UNIT_INDEX" val="1_1_1_1"/>
  <p:tag name="KSO_WM_UNIT_ID" val="diagram20160892_2*n_h_h_f*1_1_1_1"/>
  <p:tag name="KSO_WM_TEMPLATE_CATEGORY" val="diagram"/>
  <p:tag name="KSO_WM_TEMPLATE_INDEX" val="20160892"/>
  <p:tag name="KSO_WM_UNIT_LAYERLEVEL" val="1_1_1_1"/>
  <p:tag name="KSO_WM_TAG_VERSION" val="1.0"/>
  <p:tag name="KSO_WM_BEAUTIFY_FLAG" val="#wm#"/>
  <p:tag name="KSO_WM_UNIT_PRESET_TEXT" val="单击此处添加文本具体内容，简明扼要的阐述您的观点。"/>
  <p:tag name="KSO_WM_UNIT_TEXT_FILL_FORE_SCHEMECOLOR_INDEX_BRIGHTNESS" val="0.35"/>
  <p:tag name="KSO_WM_UNIT_TEXT_FILL_FORE_SCHEMECOLOR_INDEX" val="13"/>
  <p:tag name="KSO_WM_UNIT_TEXT_FILL_TYPE" val="1"/>
  <p:tag name="KSO_WM_UNIT_USESOURCEFORMAT_APPLY" val="1"/>
</p:tagLst>
</file>

<file path=ppt/tags/tag152.xml><?xml version="1.0" encoding="utf-8"?>
<p:tagLst xmlns:p="http://schemas.openxmlformats.org/presentationml/2006/main">
  <p:tag name="KSO_WM_UNIT_SUBTYPE" val="a"/>
  <p:tag name="KSO_WM_UNIT_NOCLEAR" val="0"/>
  <p:tag name="KSO_WM_UNIT_VALUE" val="48"/>
  <p:tag name="KSO_WM_UNIT_HIGHLIGHT" val="0"/>
  <p:tag name="KSO_WM_UNIT_COMPATIBLE" val="0"/>
  <p:tag name="KSO_WM_UNIT_DIAGRAM_ISNUMVISUAL" val="0"/>
  <p:tag name="KSO_WM_UNIT_DIAGRAM_ISREFERUNIT" val="0"/>
  <p:tag name="KSO_WM_DIAGRAM_GROUP_CODE" val="n1-1"/>
  <p:tag name="KSO_WM_UNIT_TYPE" val="n_h_h_f"/>
  <p:tag name="KSO_WM_UNIT_INDEX" val="1_1_2_1"/>
  <p:tag name="KSO_WM_UNIT_ID" val="diagram20160892_2*n_h_h_f*1_1_2_1"/>
  <p:tag name="KSO_WM_TEMPLATE_CATEGORY" val="diagram"/>
  <p:tag name="KSO_WM_TEMPLATE_INDEX" val="20160892"/>
  <p:tag name="KSO_WM_UNIT_LAYERLEVEL" val="1_1_1_1"/>
  <p:tag name="KSO_WM_TAG_VERSION" val="1.0"/>
  <p:tag name="KSO_WM_BEAUTIFY_FLAG" val="#wm#"/>
  <p:tag name="KSO_WM_UNIT_PRESET_TEXT" val="单击此处添加文本具体内容，简明扼要的阐述您的观点。"/>
  <p:tag name="KSO_WM_UNIT_TEXT_FILL_FORE_SCHEMECOLOR_INDEX_BRIGHTNESS" val="0.35"/>
  <p:tag name="KSO_WM_UNIT_TEXT_FILL_FORE_SCHEMECOLOR_INDEX" val="13"/>
  <p:tag name="KSO_WM_UNIT_TEXT_FILL_TYPE" val="1"/>
  <p:tag name="KSO_WM_UNIT_USESOURCEFORMAT_APPLY" val="1"/>
</p:tagLst>
</file>

<file path=ppt/tags/tag153.xml><?xml version="1.0" encoding="utf-8"?>
<p:tagLst xmlns:p="http://schemas.openxmlformats.org/presentationml/2006/main">
  <p:tag name="KSO_WM_UNIT_ISCONTENTSTITLE" val="0"/>
  <p:tag name="KSO_WM_UNIT_ISNUMDGMTITLE" val="0"/>
  <p:tag name="KSO_WM_UNIT_NOCLEAR" val="0"/>
  <p:tag name="KSO_WM_UNIT_VALUE" val="6"/>
  <p:tag name="KSO_WM_UNIT_HIGHLIGHT" val="0"/>
  <p:tag name="KSO_WM_UNIT_COMPATIBLE" val="0"/>
  <p:tag name="KSO_WM_UNIT_DIAGRAM_ISNUMVISUAL" val="0"/>
  <p:tag name="KSO_WM_UNIT_DIAGRAM_ISREFERUNIT" val="0"/>
  <p:tag name="KSO_WM_DIAGRAM_GROUP_CODE" val="n1-1"/>
  <p:tag name="KSO_WM_UNIT_TYPE" val="n_h_a"/>
  <p:tag name="KSO_WM_UNIT_INDEX" val="1_2_1"/>
  <p:tag name="KSO_WM_UNIT_ID" val="diagram20160892_2*n_h_a*1_2_1"/>
  <p:tag name="KSO_WM_TEMPLATE_CATEGORY" val="diagram"/>
  <p:tag name="KSO_WM_TEMPLATE_INDEX" val="20160892"/>
  <p:tag name="KSO_WM_UNIT_LAYERLEVEL" val="1_1_1"/>
  <p:tag name="KSO_WM_TAG_VERSION" val="1.0"/>
  <p:tag name="KSO_WM_BEAUTIFY_FLAG" val="#wm#"/>
  <p:tag name="KSO_WM_UNIT_PRESET_TEXT" val="添加标题"/>
  <p:tag name="KSO_WM_UNIT_TEXT_FILL_FORE_SCHEMECOLOR_INDEX_BRIGHTNESS" val="0.25"/>
  <p:tag name="KSO_WM_UNIT_TEXT_FILL_FORE_SCHEMECOLOR_INDEX" val="13"/>
  <p:tag name="KSO_WM_UNIT_TEXT_FILL_TYPE" val="1"/>
  <p:tag name="KSO_WM_UNIT_USESOURCEFORMAT_APPLY" val="1"/>
</p:tagLst>
</file>

<file path=ppt/tags/tag154.xml><?xml version="1.0" encoding="utf-8"?>
<p:tagLst xmlns:p="http://schemas.openxmlformats.org/presentationml/2006/main">
  <p:tag name="KSO_WM_SPECIAL_SOURCE" val="bdnull"/>
  <p:tag name="KSO_WM_SLIDE_ITEM_CNT" val="3"/>
</p:tagLst>
</file>

<file path=ppt/tags/tag155.xml><?xml version="1.0" encoding="utf-8"?>
<p:tagLst xmlns:p="http://schemas.openxmlformats.org/presentationml/2006/main">
  <p:tag name="KSO_WM_SPECIAL_SOURCE" val="bdnull"/>
  <p:tag name="KSO_WM_SLIDE_ITEM_CNT" val="3"/>
</p:tagLst>
</file>

<file path=ppt/tags/tag156.xml><?xml version="1.0" encoding="utf-8"?>
<p:tagLst xmlns:p="http://schemas.openxmlformats.org/presentationml/2006/main">
  <p:tag name="KSO_WM_SPECIAL_SOURCE" val="bdnull"/>
  <p:tag name="KSO_WM_SLIDE_ITEM_CNT" val="3"/>
</p:tagLst>
</file>

<file path=ppt/tags/tag157.xml><?xml version="1.0" encoding="utf-8"?>
<p:tagLst xmlns:p="http://schemas.openxmlformats.org/presentationml/2006/main">
  <p:tag name="ISPRING_PRESENTATION_TITLE" val="单身狗2"/>
</p:tagLst>
</file>

<file path=ppt/tags/tag16.xml><?xml version="1.0" encoding="utf-8"?>
<p:tagLst xmlns:p="http://schemas.openxmlformats.org/presentationml/2006/main">
  <p:tag name="KSO_WM_SPECIAL_SOURCE" val="bdnull"/>
</p:tagLst>
</file>

<file path=ppt/tags/tag17.xml><?xml version="1.0" encoding="utf-8"?>
<p:tagLst xmlns:p="http://schemas.openxmlformats.org/presentationml/2006/main">
  <p:tag name="KSO_WM_SPECIAL_SOURCE" val="bdnull"/>
</p:tagLst>
</file>

<file path=ppt/tags/tag18.xml><?xml version="1.0" encoding="utf-8"?>
<p:tagLst xmlns:p="http://schemas.openxmlformats.org/presentationml/2006/main">
  <p:tag name="KSO_WM_SPECIAL_SOURCE" val="bdnull"/>
</p:tagLst>
</file>

<file path=ppt/tags/tag19.xml><?xml version="1.0" encoding="utf-8"?>
<p:tagLst xmlns:p="http://schemas.openxmlformats.org/presentationml/2006/main">
  <p:tag name="KSO_WM_SPECIAL_SOURCE" val="bdnull"/>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SPECIAL_SOURCE" val="bdnull"/>
</p:tagLst>
</file>

<file path=ppt/tags/tag21.xml><?xml version="1.0" encoding="utf-8"?>
<p:tagLst xmlns:p="http://schemas.openxmlformats.org/presentationml/2006/main">
  <p:tag name="KSO_WM_SPECIAL_SOURCE" val="bdnull"/>
</p:tagLst>
</file>

<file path=ppt/tags/tag22.xml><?xml version="1.0" encoding="utf-8"?>
<p:tagLst xmlns:p="http://schemas.openxmlformats.org/presentationml/2006/main">
  <p:tag name="KSO_WM_SPECIAL_SOURCE" val="bdnull"/>
</p:tagLst>
</file>

<file path=ppt/tags/tag23.xml><?xml version="1.0" encoding="utf-8"?>
<p:tagLst xmlns:p="http://schemas.openxmlformats.org/presentationml/2006/main">
  <p:tag name="KSO_WM_SPECIAL_SOURCE" val="bdnull"/>
</p:tagLst>
</file>

<file path=ppt/tags/tag24.xml><?xml version="1.0" encoding="utf-8"?>
<p:tagLst xmlns:p="http://schemas.openxmlformats.org/presentationml/2006/main">
  <p:tag name="KSO_WM_SPECIAL_SOURCE" val="bdnull"/>
</p:tagLst>
</file>

<file path=ppt/tags/tag25.xml><?xml version="1.0" encoding="utf-8"?>
<p:tagLst xmlns:p="http://schemas.openxmlformats.org/presentationml/2006/main">
  <p:tag name="KSO_WM_SPECIAL_SOURCE" val="bdnull"/>
</p:tagLst>
</file>

<file path=ppt/tags/tag26.xml><?xml version="1.0" encoding="utf-8"?>
<p:tagLst xmlns:p="http://schemas.openxmlformats.org/presentationml/2006/main">
  <p:tag name="KSO_WM_SPECIAL_SOURCE" val="bdnull"/>
</p:tagLst>
</file>

<file path=ppt/tags/tag27.xml><?xml version="1.0" encoding="utf-8"?>
<p:tagLst xmlns:p="http://schemas.openxmlformats.org/presentationml/2006/main">
  <p:tag name="KSO_WM_SPECIAL_SOURCE" val="bdnull"/>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4_1"/>
  <p:tag name="KSO_WM_UNIT_ID" val="diagram20228093_4*l_h_i*1_4_1"/>
  <p:tag name="KSO_WM_TEMPLATE_CATEGORY" val="diagram"/>
  <p:tag name="KSO_WM_TEMPLATE_INDEX" val="20228093"/>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093_4*l_h_i*1_4_3"/>
  <p:tag name="KSO_WM_TEMPLATE_CATEGORY" val="diagram"/>
  <p:tag name="KSO_WM_TEMPLATE_INDEX" val="20228093"/>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28093_4*l_h_i*1_4_2"/>
  <p:tag name="KSO_WM_TEMPLATE_CATEGORY" val="diagram"/>
  <p:tag name="KSO_WM_TEMPLATE_INDEX" val="20228093"/>
  <p:tag name="KSO_WM_UNIT_LAYERLEVEL" val="1_1_1"/>
  <p:tag name="KSO_WM_TAG_VERSION" val="1.0"/>
  <p:tag name="KSO_WM_BEAUTIFY_FLAG" val="#wm#"/>
  <p:tag name="KSO_WM_UNIT_TEXT_FILL_FORE_SCHEMECOLOR_INDEX" val="14"/>
  <p:tag name="KSO_WM_UNIT_TEXT_FILL_TYPE" val="1"/>
</p:tagLst>
</file>

<file path=ppt/tags/tag31.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93_4*l_h_a*1_4_1"/>
  <p:tag name="KSO_WM_TEMPLATE_CATEGORY" val="diagram"/>
  <p:tag name="KSO_WM_TEMPLATE_INDEX" val="20228093"/>
  <p:tag name="KSO_WM_UNIT_LAYERLEVEL" val="1_1_1"/>
  <p:tag name="KSO_WM_TAG_VERSION" val="1.0"/>
  <p:tag name="KSO_WM_BEAUTIFY_FLAG" val="#wm#"/>
  <p:tag name="KSO_WM_UNIT_TEXT_FILL_FORE_SCHEMECOLOR_INDEX" val="14"/>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1"/>
  <p:tag name="KSO_WM_UNIT_ID" val="diagram20228093_4*l_h_i*1_3_1"/>
  <p:tag name="KSO_WM_TEMPLATE_CATEGORY" val="diagram"/>
  <p:tag name="KSO_WM_TEMPLATE_INDEX" val="20228093"/>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093_4*l_h_i*1_3_3"/>
  <p:tag name="KSO_WM_TEMPLATE_CATEGORY" val="diagram"/>
  <p:tag name="KSO_WM_TEMPLATE_INDEX" val="20228093"/>
  <p:tag name="KSO_WM_UNIT_LAYERLEVEL" val="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8093_4*l_h_i*1_3_2"/>
  <p:tag name="KSO_WM_TEMPLATE_CATEGORY" val="diagram"/>
  <p:tag name="KSO_WM_TEMPLATE_INDEX" val="20228093"/>
  <p:tag name="KSO_WM_UNIT_LAYERLEVEL" val="1_1_1"/>
  <p:tag name="KSO_WM_TAG_VERSION" val="1.0"/>
  <p:tag name="KSO_WM_BEAUTIFY_FLAG" val="#wm#"/>
  <p:tag name="KSO_WM_UNIT_TEXT_FILL_FORE_SCHEMECOLOR_INDEX" val="14"/>
  <p:tag name="KSO_WM_UNIT_TEXT_FILL_TYPE" val="1"/>
</p:tagLst>
</file>

<file path=ppt/tags/tag35.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93_4*l_h_a*1_3_1"/>
  <p:tag name="KSO_WM_TEMPLATE_CATEGORY" val="diagram"/>
  <p:tag name="KSO_WM_TEMPLATE_INDEX" val="20228093"/>
  <p:tag name="KSO_WM_UNIT_LAYERLEVEL" val="1_1_1"/>
  <p:tag name="KSO_WM_TAG_VERSION" val="1.0"/>
  <p:tag name="KSO_WM_BEAUTIFY_FLAG" val="#wm#"/>
  <p:tag name="KSO_WM_UNIT_VALUE" val="5"/>
  <p:tag name="KSO_WM_UNIT_TEXT_FILL_FORE_SCHEMECOLOR_INDEX" val="14"/>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1"/>
  <p:tag name="KSO_WM_UNIT_ID" val="diagram20228093_4*l_h_i*1_1_1"/>
  <p:tag name="KSO_WM_TEMPLATE_CATEGORY" val="diagram"/>
  <p:tag name="KSO_WM_TEMPLATE_INDEX" val="2022809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93_4*l_h_i*1_1_3"/>
  <p:tag name="KSO_WM_TEMPLATE_CATEGORY" val="diagram"/>
  <p:tag name="KSO_WM_TEMPLATE_INDEX" val="20228093"/>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8093_4*l_h_i*1_1_2"/>
  <p:tag name="KSO_WM_TEMPLATE_CATEGORY" val="diagram"/>
  <p:tag name="KSO_WM_TEMPLATE_INDEX" val="20228093"/>
  <p:tag name="KSO_WM_UNIT_LAYERLEVEL" val="1_1_1"/>
  <p:tag name="KSO_WM_TAG_VERSION" val="1.0"/>
  <p:tag name="KSO_WM_BEAUTIFY_FLAG" val="#wm#"/>
  <p:tag name="KSO_WM_UNIT_TEXT_FILL_FORE_SCHEMECOLOR_INDEX" val="14"/>
  <p:tag name="KSO_WM_UNIT_TEXT_FILL_TYPE" val="1"/>
</p:tagLst>
</file>

<file path=ppt/tags/tag39.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93_4*l_h_a*1_1_1"/>
  <p:tag name="KSO_WM_TEMPLATE_CATEGORY" val="diagram"/>
  <p:tag name="KSO_WM_TEMPLATE_INDEX" val="20228093"/>
  <p:tag name="KSO_WM_UNIT_LAYERLEVEL" val="1_1_1"/>
  <p:tag name="KSO_WM_TAG_VERSION" val="1.0"/>
  <p:tag name="KSO_WM_BEAUTIFY_FLAG" val="#wm#"/>
  <p:tag name="KSO_WM_UNIT_VALUE" val="5"/>
  <p:tag name="KSO_WM_UNIT_TEXT_FILL_FORE_SCHEMECOLOR_INDEX" val="14"/>
  <p:tag name="KSO_WM_UNIT_TEXT_FILL_TYPE" val="1"/>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1"/>
  <p:tag name="KSO_WM_UNIT_ID" val="diagram20228093_4*l_h_i*1_2_1"/>
  <p:tag name="KSO_WM_TEMPLATE_CATEGORY" val="diagram"/>
  <p:tag name="KSO_WM_TEMPLATE_INDEX" val="20228093"/>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093_4*l_h_i*1_2_3"/>
  <p:tag name="KSO_WM_TEMPLATE_CATEGORY" val="diagram"/>
  <p:tag name="KSO_WM_TEMPLATE_INDEX" val="20228093"/>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8093_4*l_h_i*1_2_2"/>
  <p:tag name="KSO_WM_TEMPLATE_CATEGORY" val="diagram"/>
  <p:tag name="KSO_WM_TEMPLATE_INDEX" val="20228093"/>
  <p:tag name="KSO_WM_UNIT_LAYERLEVEL" val="1_1_1"/>
  <p:tag name="KSO_WM_TAG_VERSION" val="1.0"/>
  <p:tag name="KSO_WM_BEAUTIFY_FLAG" val="#wm#"/>
  <p:tag name="KSO_WM_UNIT_TEXT_FILL_FORE_SCHEMECOLOR_INDEX" val="14"/>
  <p:tag name="KSO_WM_UNIT_TEXT_FILL_TYPE" val="1"/>
</p:tagLst>
</file>

<file path=ppt/tags/tag43.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93_4*l_h_a*1_2_1"/>
  <p:tag name="KSO_WM_TEMPLATE_CATEGORY" val="diagram"/>
  <p:tag name="KSO_WM_TEMPLATE_INDEX" val="20228093"/>
  <p:tag name="KSO_WM_UNIT_LAYERLEVEL" val="1_1_1"/>
  <p:tag name="KSO_WM_TAG_VERSION" val="1.0"/>
  <p:tag name="KSO_WM_BEAUTIFY_FLAG" val="#wm#"/>
  <p:tag name="KSO_WM_UNIT_VALUE" val="5"/>
  <p:tag name="KSO_WM_UNIT_TEXT_FILL_FORE_SCHEMECOLOR_INDEX" val="14"/>
  <p:tag name="KSO_WM_UNIT_TEXT_FILL_TYPE" val="1"/>
</p:tagLst>
</file>

<file path=ppt/tags/tag44.xml><?xml version="1.0" encoding="utf-8"?>
<p:tagLst xmlns:p="http://schemas.openxmlformats.org/presentationml/2006/main">
  <p:tag name="KSO_WM_SPECIAL_SOURCE" val="bdnull"/>
</p:tagLst>
</file>

<file path=ppt/tags/tag45.xml><?xml version="1.0" encoding="utf-8"?>
<p:tagLst xmlns:p="http://schemas.openxmlformats.org/presentationml/2006/main">
  <p:tag name="KSO_WM_SPECIAL_SOURCE" val="bdnull"/>
</p:tagLst>
</file>

<file path=ppt/tags/tag46.xml><?xml version="1.0" encoding="utf-8"?>
<p:tagLst xmlns:p="http://schemas.openxmlformats.org/presentationml/2006/main">
  <p:tag name="KSO_WM_SPECIAL_SOURCE" val="bdnull"/>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8.xml><?xml version="1.0" encoding="utf-8"?>
<p:tagLst xmlns:p="http://schemas.openxmlformats.org/presentationml/2006/main">
  <p:tag name="KSO_WM_SPECIAL_SOURCE" val="bdnull"/>
</p:tagLst>
</file>

<file path=ppt/tags/tag49.xml><?xml version="1.0" encoding="utf-8"?>
<p:tagLst xmlns:p="http://schemas.openxmlformats.org/presentationml/2006/main">
  <p:tag name="KSO_WM_SPECIAL_SOURCE" val="bdnull"/>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SPECIAL_SOURCE" val="bdnull"/>
</p:tagLst>
</file>

<file path=ppt/tags/tag51.xml><?xml version="1.0" encoding="utf-8"?>
<p:tagLst xmlns:p="http://schemas.openxmlformats.org/presentationml/2006/main">
  <p:tag name="KSO_WM_SPECIAL_SOURCE" val="bdnull"/>
</p:tagLst>
</file>

<file path=ppt/tags/tag52.xml><?xml version="1.0" encoding="utf-8"?>
<p:tagLst xmlns:p="http://schemas.openxmlformats.org/presentationml/2006/main">
  <p:tag name="KSO_WM_SPECIAL_SOURCE" val="bdnull"/>
</p:tagLst>
</file>

<file path=ppt/tags/tag53.xml><?xml version="1.0" encoding="utf-8"?>
<p:tagLst xmlns:p="http://schemas.openxmlformats.org/presentationml/2006/main">
  <p:tag name="KSO_WM_SPECIAL_SOURCE" val="bdnull"/>
</p:tagLst>
</file>

<file path=ppt/tags/tag54.xml><?xml version="1.0" encoding="utf-8"?>
<p:tagLst xmlns:p="http://schemas.openxmlformats.org/presentationml/2006/main">
  <p:tag name="KSO_WM_SPECIAL_SOURCE" val="bdnull"/>
</p:tagLst>
</file>

<file path=ppt/tags/tag55.xml><?xml version="1.0" encoding="utf-8"?>
<p:tagLst xmlns:p="http://schemas.openxmlformats.org/presentationml/2006/main">
  <p:tag name="KSO_WM_SPECIAL_SOURCE" val="bdnull"/>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675_3*l_h_i*1_1_1"/>
  <p:tag name="KSO_WM_TEMPLATE_CATEGORY" val="diagram"/>
  <p:tag name="KSO_WM_TEMPLATE_INDEX" val="2022867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57.xml><?xml version="1.0" encoding="utf-8"?>
<p:tagLst xmlns:p="http://schemas.openxmlformats.org/presentationml/2006/main">
  <p:tag name="KSO_WM_UNIT_ISCONTENTSTITLE" val="0"/>
  <p:tag name="KSO_WM_UNIT_ISNUMDGMTITLE" val="0"/>
  <p:tag name="KSO_WM_UNIT_PRESET_TEXT" val="请输入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675_3*l_h_a*1_1_1"/>
  <p:tag name="KSO_WM_TEMPLATE_CATEGORY" val="diagram"/>
  <p:tag name="KSO_WM_TEMPLATE_INDEX" val="20228675"/>
  <p:tag name="KSO_WM_UNIT_LAYERLEVEL" val="1_1_1"/>
  <p:tag name="KSO_WM_TAG_VERSION" val="1.0"/>
  <p:tag name="KSO_WM_BEAUTIFY_FLAG" val="#wm#"/>
  <p:tag name="KSO_WM_UNIT_TEXT_FILL_FORE_SCHEMECOLOR_INDEX" val="14"/>
  <p:tag name="KSO_WM_UNIT_TEXT_FILL_TYPE" val="1"/>
  <p:tag name="KSO_WM_UNIT_TEXT_SHADOW_SCHEMECOLOR_INDEX" val="6"/>
</p:tagLst>
</file>

<file path=ppt/tags/tag58.xml><?xml version="1.0" encoding="utf-8"?>
<p:tagLst xmlns:p="http://schemas.openxmlformats.org/presentationml/2006/main">
  <p:tag name="KSO_WM_UNIT_SUBTYPE" val="a"/>
  <p:tag name="KSO_WM_UNIT_PRESET_TEXT" val="您的内容打在这里，或者通过复制您的文本后。&#13;您的内容打在这里，并选择只保留文字。"/>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675_3*l_h_f*1_1_1"/>
  <p:tag name="KSO_WM_TEMPLATE_CATEGORY" val="diagram"/>
  <p:tag name="KSO_WM_TEMPLATE_INDEX" val="20228675"/>
  <p:tag name="KSO_WM_UNIT_LAYERLEVEL" val="1_1_1"/>
  <p:tag name="KSO_WM_TAG_VERSION" val="1.0"/>
  <p:tag name="KSO_WM_BEAUTIFY_FLAG" val="#wm#"/>
  <p:tag name="KSO_WM_UNIT_TEXT_FILL_FORE_SCHEMECOLOR_INDEX" val="14"/>
  <p:tag name="KSO_WM_UNIT_TEXT_FILL_TYPE" val="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675_3*l_h_i*1_2_1"/>
  <p:tag name="KSO_WM_TEMPLATE_CATEGORY" val="diagram"/>
  <p:tag name="KSO_WM_TEMPLATE_INDEX" val="2022867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0.xml><?xml version="1.0" encoding="utf-8"?>
<p:tagLst xmlns:p="http://schemas.openxmlformats.org/presentationml/2006/main">
  <p:tag name="KSO_WM_UNIT_ISCONTENTSTITLE" val="0"/>
  <p:tag name="KSO_WM_UNIT_ISNUMDGMTITLE" val="0"/>
  <p:tag name="KSO_WM_UNIT_PRESET_TEXT" val="请输入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675_3*l_h_a*1_2_1"/>
  <p:tag name="KSO_WM_TEMPLATE_CATEGORY" val="diagram"/>
  <p:tag name="KSO_WM_TEMPLATE_INDEX" val="20228675"/>
  <p:tag name="KSO_WM_UNIT_LAYERLEVEL" val="1_1_1"/>
  <p:tag name="KSO_WM_TAG_VERSION" val="1.0"/>
  <p:tag name="KSO_WM_BEAUTIFY_FLAG" val="#wm#"/>
  <p:tag name="KSO_WM_UNIT_TEXT_FILL_FORE_SCHEMECOLOR_INDEX" val="14"/>
  <p:tag name="KSO_WM_UNIT_TEXT_FILL_TYPE" val="1"/>
  <p:tag name="KSO_WM_UNIT_TEXT_SHADOW_SCHEMECOLOR_INDEX" val="6"/>
</p:tagLst>
</file>

<file path=ppt/tags/tag61.xml><?xml version="1.0" encoding="utf-8"?>
<p:tagLst xmlns:p="http://schemas.openxmlformats.org/presentationml/2006/main">
  <p:tag name="KSO_WM_UNIT_SUBTYPE" val="a"/>
  <p:tag name="KSO_WM_UNIT_PRESET_TEXT" val="您的内容打在这里，或者通过复制您的文本后。&#13;您的内容打在这里，并选择只保留文字。"/>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675_3*l_h_f*1_2_1"/>
  <p:tag name="KSO_WM_TEMPLATE_CATEGORY" val="diagram"/>
  <p:tag name="KSO_WM_TEMPLATE_INDEX" val="20228675"/>
  <p:tag name="KSO_WM_UNIT_LAYERLEVEL" val="1_1_1"/>
  <p:tag name="KSO_WM_TAG_VERSION" val="1.0"/>
  <p:tag name="KSO_WM_BEAUTIFY_FLAG" val="#wm#"/>
  <p:tag name="KSO_WM_UNIT_TEXT_FILL_FORE_SCHEMECOLOR_INDEX" val="14"/>
  <p:tag name="KSO_WM_UNIT_TEXT_FILL_TYPE" val="1"/>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675_3*l_h_i*1_3_1"/>
  <p:tag name="KSO_WM_TEMPLATE_CATEGORY" val="diagram"/>
  <p:tag name="KSO_WM_TEMPLATE_INDEX" val="2022867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63.xml><?xml version="1.0" encoding="utf-8"?>
<p:tagLst xmlns:p="http://schemas.openxmlformats.org/presentationml/2006/main">
  <p:tag name="KSO_WM_UNIT_ISCONTENTSTITLE" val="0"/>
  <p:tag name="KSO_WM_UNIT_ISNUMDGMTITLE" val="0"/>
  <p:tag name="KSO_WM_UNIT_PRESET_TEXT" val="请输入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675_3*l_h_a*1_3_1"/>
  <p:tag name="KSO_WM_TEMPLATE_CATEGORY" val="diagram"/>
  <p:tag name="KSO_WM_TEMPLATE_INDEX" val="20228675"/>
  <p:tag name="KSO_WM_UNIT_LAYERLEVEL" val="1_1_1"/>
  <p:tag name="KSO_WM_TAG_VERSION" val="1.0"/>
  <p:tag name="KSO_WM_BEAUTIFY_FLAG" val="#wm#"/>
  <p:tag name="KSO_WM_UNIT_TEXT_FILL_FORE_SCHEMECOLOR_INDEX" val="14"/>
  <p:tag name="KSO_WM_UNIT_TEXT_FILL_TYPE" val="1"/>
  <p:tag name="KSO_WM_UNIT_TEXT_SHADOW_SCHEMECOLOR_INDEX" val="6"/>
</p:tagLst>
</file>

<file path=ppt/tags/tag64.xml><?xml version="1.0" encoding="utf-8"?>
<p:tagLst xmlns:p="http://schemas.openxmlformats.org/presentationml/2006/main">
  <p:tag name="KSO_WM_UNIT_SUBTYPE" val="a"/>
  <p:tag name="KSO_WM_UNIT_PRESET_TEXT" val="您的内容打在这里，或者通过复制您的文本后。&#13;您的内容打在这里，并选择只保留文字。"/>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675_3*l_h_f*1_3_1"/>
  <p:tag name="KSO_WM_TEMPLATE_CATEGORY" val="diagram"/>
  <p:tag name="KSO_WM_TEMPLATE_INDEX" val="20228675"/>
  <p:tag name="KSO_WM_UNIT_LAYERLEVEL" val="1_1_1"/>
  <p:tag name="KSO_WM_TAG_VERSION" val="1.0"/>
  <p:tag name="KSO_WM_BEAUTIFY_FLAG" val="#wm#"/>
  <p:tag name="KSO_WM_UNIT_TEXT_FILL_FORE_SCHEMECOLOR_INDEX" val="14"/>
  <p:tag name="KSO_WM_UNIT_TEXT_FILL_TYPE" val="1"/>
</p:tagLst>
</file>

<file path=ppt/tags/tag65.xml><?xml version="1.0" encoding="utf-8"?>
<p:tagLst xmlns:p="http://schemas.openxmlformats.org/presentationml/2006/main">
  <p:tag name="KSO_WM_SPECIAL_SOURCE" val="bdnull"/>
</p:tagLst>
</file>

<file path=ppt/tags/tag66.xml><?xml version="1.0" encoding="utf-8"?>
<p:tagLst xmlns:p="http://schemas.openxmlformats.org/presentationml/2006/main">
  <p:tag name="KSO_WM_SPECIAL_SOURCE" val="bdnull"/>
</p:tagLst>
</file>

<file path=ppt/tags/tag67.xml><?xml version="1.0" encoding="utf-8"?>
<p:tagLst xmlns:p="http://schemas.openxmlformats.org/presentationml/2006/main">
  <p:tag name="KSO_WM_SPECIAL_SOURCE" val="bdnull"/>
</p:tagLst>
</file>

<file path=ppt/tags/tag68.xml><?xml version="1.0" encoding="utf-8"?>
<p:tagLst xmlns:p="http://schemas.openxmlformats.org/presentationml/2006/main">
  <p:tag name="KSO_WM_SPECIAL_SOURCE" val="bdnull"/>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675_3*l_h_i*1_1_1"/>
  <p:tag name="KSO_WM_TEMPLATE_CATEGORY" val="diagram"/>
  <p:tag name="KSO_WM_TEMPLATE_INDEX" val="2022867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ISCONTENTSTITLE" val="0"/>
  <p:tag name="KSO_WM_UNIT_ISNUMDGMTITLE" val="0"/>
  <p:tag name="KSO_WM_UNIT_PRESET_TEXT" val="请输入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675_3*l_h_a*1_1_1"/>
  <p:tag name="KSO_WM_TEMPLATE_CATEGORY" val="diagram"/>
  <p:tag name="KSO_WM_TEMPLATE_INDEX" val="20228675"/>
  <p:tag name="KSO_WM_UNIT_LAYERLEVEL" val="1_1_1"/>
  <p:tag name="KSO_WM_TAG_VERSION" val="1.0"/>
  <p:tag name="KSO_WM_BEAUTIFY_FLAG" val="#wm#"/>
  <p:tag name="KSO_WM_UNIT_TEXT_FILL_FORE_SCHEMECOLOR_INDEX" val="14"/>
  <p:tag name="KSO_WM_UNIT_TEXT_FILL_TYPE" val="1"/>
  <p:tag name="KSO_WM_UNIT_TEXT_SHADOW_SCHEMECOLOR_INDEX" val="6"/>
</p:tagLst>
</file>

<file path=ppt/tags/tag71.xml><?xml version="1.0" encoding="utf-8"?>
<p:tagLst xmlns:p="http://schemas.openxmlformats.org/presentationml/2006/main">
  <p:tag name="KSO_WM_UNIT_SUBTYPE" val="a"/>
  <p:tag name="KSO_WM_UNIT_PRESET_TEXT" val="您的内容打在这里，或者通过复制您的文本后。&#13;您的内容打在这里，并选择只保留文字。"/>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675_3*l_h_f*1_1_1"/>
  <p:tag name="KSO_WM_TEMPLATE_CATEGORY" val="diagram"/>
  <p:tag name="KSO_WM_TEMPLATE_INDEX" val="20228675"/>
  <p:tag name="KSO_WM_UNIT_LAYERLEVEL" val="1_1_1"/>
  <p:tag name="KSO_WM_TAG_VERSION" val="1.0"/>
  <p:tag name="KSO_WM_BEAUTIFY_FLAG" val="#wm#"/>
  <p:tag name="KSO_WM_UNIT_TEXT_FILL_FORE_SCHEMECOLOR_INDEX" val="14"/>
  <p:tag name="KSO_WM_UNIT_TEXT_FILL_TYPE" val="1"/>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675_3*l_h_i*1_2_1"/>
  <p:tag name="KSO_WM_TEMPLATE_CATEGORY" val="diagram"/>
  <p:tag name="KSO_WM_TEMPLATE_INDEX" val="20228675"/>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73.xml><?xml version="1.0" encoding="utf-8"?>
<p:tagLst xmlns:p="http://schemas.openxmlformats.org/presentationml/2006/main">
  <p:tag name="KSO_WM_UNIT_ISCONTENTSTITLE" val="0"/>
  <p:tag name="KSO_WM_UNIT_ISNUMDGMTITLE" val="0"/>
  <p:tag name="KSO_WM_UNIT_PRESET_TEXT" val="请输入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675_3*l_h_a*1_2_1"/>
  <p:tag name="KSO_WM_TEMPLATE_CATEGORY" val="diagram"/>
  <p:tag name="KSO_WM_TEMPLATE_INDEX" val="20228675"/>
  <p:tag name="KSO_WM_UNIT_LAYERLEVEL" val="1_1_1"/>
  <p:tag name="KSO_WM_TAG_VERSION" val="1.0"/>
  <p:tag name="KSO_WM_BEAUTIFY_FLAG" val="#wm#"/>
  <p:tag name="KSO_WM_UNIT_TEXT_FILL_FORE_SCHEMECOLOR_INDEX" val="14"/>
  <p:tag name="KSO_WM_UNIT_TEXT_FILL_TYPE" val="1"/>
  <p:tag name="KSO_WM_UNIT_TEXT_SHADOW_SCHEMECOLOR_INDEX" val="6"/>
</p:tagLst>
</file>

<file path=ppt/tags/tag74.xml><?xml version="1.0" encoding="utf-8"?>
<p:tagLst xmlns:p="http://schemas.openxmlformats.org/presentationml/2006/main">
  <p:tag name="KSO_WM_UNIT_SUBTYPE" val="a"/>
  <p:tag name="KSO_WM_UNIT_PRESET_TEXT" val="您的内容打在这里，或者通过复制您的文本后。&#13;您的内容打在这里，并选择只保留文字。"/>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675_3*l_h_f*1_2_1"/>
  <p:tag name="KSO_WM_TEMPLATE_CATEGORY" val="diagram"/>
  <p:tag name="KSO_WM_TEMPLATE_INDEX" val="20228675"/>
  <p:tag name="KSO_WM_UNIT_LAYERLEVEL" val="1_1_1"/>
  <p:tag name="KSO_WM_TAG_VERSION" val="1.0"/>
  <p:tag name="KSO_WM_BEAUTIFY_FLAG" val="#wm#"/>
  <p:tag name="KSO_WM_UNIT_TEXT_FILL_FORE_SCHEMECOLOR_INDEX" val="14"/>
  <p:tag name="KSO_WM_UNIT_TEXT_FILL_TYPE" val="1"/>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675_3*l_h_i*1_3_1"/>
  <p:tag name="KSO_WM_TEMPLATE_CATEGORY" val="diagram"/>
  <p:tag name="KSO_WM_TEMPLATE_INDEX" val="20228675"/>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76.xml><?xml version="1.0" encoding="utf-8"?>
<p:tagLst xmlns:p="http://schemas.openxmlformats.org/presentationml/2006/main">
  <p:tag name="KSO_WM_UNIT_ISCONTENTSTITLE" val="0"/>
  <p:tag name="KSO_WM_UNIT_ISNUMDGMTITLE" val="0"/>
  <p:tag name="KSO_WM_UNIT_PRESET_TEXT" val="请输入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675_3*l_h_a*1_3_1"/>
  <p:tag name="KSO_WM_TEMPLATE_CATEGORY" val="diagram"/>
  <p:tag name="KSO_WM_TEMPLATE_INDEX" val="20228675"/>
  <p:tag name="KSO_WM_UNIT_LAYERLEVEL" val="1_1_1"/>
  <p:tag name="KSO_WM_TAG_VERSION" val="1.0"/>
  <p:tag name="KSO_WM_BEAUTIFY_FLAG" val="#wm#"/>
  <p:tag name="KSO_WM_UNIT_TEXT_FILL_FORE_SCHEMECOLOR_INDEX" val="14"/>
  <p:tag name="KSO_WM_UNIT_TEXT_FILL_TYPE" val="1"/>
  <p:tag name="KSO_WM_UNIT_TEXT_SHADOW_SCHEMECOLOR_INDEX" val="6"/>
</p:tagLst>
</file>

<file path=ppt/tags/tag77.xml><?xml version="1.0" encoding="utf-8"?>
<p:tagLst xmlns:p="http://schemas.openxmlformats.org/presentationml/2006/main">
  <p:tag name="KSO_WM_UNIT_SUBTYPE" val="a"/>
  <p:tag name="KSO_WM_UNIT_PRESET_TEXT" val="您的内容打在这里，或者通过复制您的文本后。&#13;您的内容打在这里，并选择只保留文字。"/>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28675_3*l_h_f*1_3_1"/>
  <p:tag name="KSO_WM_TEMPLATE_CATEGORY" val="diagram"/>
  <p:tag name="KSO_WM_TEMPLATE_INDEX" val="20228675"/>
  <p:tag name="KSO_WM_UNIT_LAYERLEVEL" val="1_1_1"/>
  <p:tag name="KSO_WM_TAG_VERSION" val="1.0"/>
  <p:tag name="KSO_WM_BEAUTIFY_FLAG" val="#wm#"/>
  <p:tag name="KSO_WM_UNIT_TEXT_FILL_FORE_SCHEMECOLOR_INDEX" val="14"/>
  <p:tag name="KSO_WM_UNIT_TEXT_FILL_TYPE" val="1"/>
</p:tagLst>
</file>

<file path=ppt/tags/tag78.xml><?xml version="1.0" encoding="utf-8"?>
<p:tagLst xmlns:p="http://schemas.openxmlformats.org/presentationml/2006/main">
  <p:tag name="KSO_WM_SPECIAL_SOURCE" val="bdnull"/>
</p:tagLst>
</file>

<file path=ppt/tags/tag79.xml><?xml version="1.0" encoding="utf-8"?>
<p:tagLst xmlns:p="http://schemas.openxmlformats.org/presentationml/2006/main">
  <p:tag name="KSO_WM_SPECIAL_SOURCE" val="bdnull"/>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SPECIAL_SOURCE" val="bdnull"/>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953_4*q_h_i*1_1_2"/>
  <p:tag name="KSO_WM_TEMPLATE_CATEGORY" val="diagram"/>
  <p:tag name="KSO_WM_TEMPLATE_INDEX" val="20169953"/>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953_4*q_h_i*1_2_2"/>
  <p:tag name="KSO_WM_TEMPLATE_CATEGORY" val="diagram"/>
  <p:tag name="KSO_WM_TEMPLATE_INDEX" val="20169953"/>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169953_4*q_h_i*1_4_2"/>
  <p:tag name="KSO_WM_TEMPLATE_CATEGORY" val="diagram"/>
  <p:tag name="KSO_WM_TEMPLATE_INDEX" val="20169953"/>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8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953_4*q_h_f*1_1_1"/>
  <p:tag name="KSO_WM_TEMPLATE_CATEGORY" val="diagram"/>
  <p:tag name="KSO_WM_TEMPLATE_INDEX" val="20169953"/>
  <p:tag name="KSO_WM_UNIT_LAYERLEVEL" val="1_1_1"/>
  <p:tag name="KSO_WM_TAG_VERSION" val="1.0"/>
  <p:tag name="KSO_WM_BEAUTIFY_FLAG" val="#wm#"/>
  <p:tag name="KSO_WM_UNIT_PRESET_TEXT" val="点击添加正文，为了演示发布的效果，请您简单的阐述您的观点"/>
  <p:tag name="KSO_WM_UNIT_TEXT_FILL_FORE_SCHEMECOLOR_INDEX" val="13"/>
  <p:tag name="KSO_WM_UNIT_TEXT_FILL_TYPE" val="1"/>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169953_4*q_h_i*1_2_1"/>
  <p:tag name="KSO_WM_TEMPLATE_CATEGORY" val="diagram"/>
  <p:tag name="KSO_WM_TEMPLATE_INDEX" val="20169953"/>
  <p:tag name="KSO_WM_UNIT_LAYERLEVEL" val="1_1_1"/>
  <p:tag name="KSO_WM_TAG_VERSION" val="1.0"/>
  <p:tag name="KSO_WM_BEAUTIFY_FLAG" val="#wm#"/>
  <p:tag name="KSO_WM_UNIT_TEXT_FILL_FORE_SCHEMECOLOR_INDEX" val="6"/>
  <p:tag name="KSO_WM_UNIT_TEXT_FILL_TYPE" val="1"/>
</p:tagLst>
</file>

<file path=ppt/tags/tag8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953_4*q_h_f*1_2_1"/>
  <p:tag name="KSO_WM_TEMPLATE_CATEGORY" val="diagram"/>
  <p:tag name="KSO_WM_TEMPLATE_INDEX" val="20169953"/>
  <p:tag name="KSO_WM_UNIT_LAYERLEVEL" val="1_1_1"/>
  <p:tag name="KSO_WM_TAG_VERSION" val="1.0"/>
  <p:tag name="KSO_WM_BEAUTIFY_FLAG" val="#wm#"/>
  <p:tag name="KSO_WM_UNIT_PRESET_TEXT" val="点击添加正文，为了演示发布的效果，请您简单的阐述您的观点"/>
  <p:tag name="KSO_WM_UNIT_TEXT_FILL_FORE_SCHEMECOLOR_INDEX" val="13"/>
  <p:tag name="KSO_WM_UNIT_TEXT_FILL_TYPE" val="1"/>
</p:tagLst>
</file>

<file path=ppt/tags/tag8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5_1"/>
  <p:tag name="KSO_WM_UNIT_ID" val="diagram20169953_4*q_h_f*1_5_1"/>
  <p:tag name="KSO_WM_TEMPLATE_CATEGORY" val="diagram"/>
  <p:tag name="KSO_WM_TEMPLATE_INDEX" val="20169953"/>
  <p:tag name="KSO_WM_UNIT_LAYERLEVEL" val="1_1_1"/>
  <p:tag name="KSO_WM_TAG_VERSION" val="1.0"/>
  <p:tag name="KSO_WM_BEAUTIFY_FLAG" val="#wm#"/>
  <p:tag name="KSO_WM_UNIT_PRESET_TEXT" val="点击添加正文，为了演示发布的效果，请您简单的阐述您的观点"/>
  <p:tag name="KSO_WM_UNIT_TEXT_FILL_FORE_SCHEMECOLOR_INDEX" val="13"/>
  <p:tag name="KSO_WM_UNIT_TEXT_FILL_TYPE" val="1"/>
</p:tagLst>
</file>

<file path=ppt/tags/tag8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69953_4*q_h_f*1_3_1"/>
  <p:tag name="KSO_WM_TEMPLATE_CATEGORY" val="diagram"/>
  <p:tag name="KSO_WM_TEMPLATE_INDEX" val="20169953"/>
  <p:tag name="KSO_WM_UNIT_LAYERLEVEL" val="1_1_1"/>
  <p:tag name="KSO_WM_TAG_VERSION" val="1.0"/>
  <p:tag name="KSO_WM_BEAUTIFY_FLAG" val="#wm#"/>
  <p:tag name="KSO_WM_UNIT_PRESET_TEXT" val="点击添加正文，为了演示发布的效果，请您简单的阐述您的观点"/>
  <p:tag name="KSO_WM_UNIT_TEXT_FILL_FORE_SCHEMECOLOR_INDEX" val="13"/>
  <p:tag name="KSO_WM_UNIT_TEXT_FILL_TYPE" val="1"/>
</p:tagLst>
</file>

<file path=ppt/tags/tag8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169953_4*q_h_f*1_4_1"/>
  <p:tag name="KSO_WM_TEMPLATE_CATEGORY" val="diagram"/>
  <p:tag name="KSO_WM_TEMPLATE_INDEX" val="20169953"/>
  <p:tag name="KSO_WM_UNIT_LAYERLEVEL" val="1_1_1"/>
  <p:tag name="KSO_WM_TAG_VERSION" val="1.0"/>
  <p:tag name="KSO_WM_BEAUTIFY_FLAG" val="#wm#"/>
  <p:tag name="KSO_WM_UNIT_PRESET_TEXT" val="点击添加正文，为了演示发布的效果，请您简单的阐述您的观点"/>
  <p:tag name="KSO_WM_UNIT_TEXT_FILL_FORE_SCHEMECOLOR_INDEX" val="13"/>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9953_4*q_h_i*1_3_2"/>
  <p:tag name="KSO_WM_TEMPLATE_CATEGORY" val="diagram"/>
  <p:tag name="KSO_WM_TEMPLATE_INDEX" val="20169953"/>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5_2"/>
  <p:tag name="KSO_WM_UNIT_ID" val="diagram20169953_4*q_h_i*1_5_2"/>
  <p:tag name="KSO_WM_TEMPLATE_CATEGORY" val="diagram"/>
  <p:tag name="KSO_WM_TEMPLATE_INDEX" val="20169953"/>
  <p:tag name="KSO_WM_UNIT_LAYERLEVEL" val="1_1_1"/>
  <p:tag name="KSO_WM_TAG_VERSION" val="1.0"/>
  <p:tag name="KSO_WM_BEAUTIFY_FLAG" val="#wm#"/>
  <p:tag name="KSO_WM_UNIT_FILL_FORE_SCHEMECOLOR_INDEX" val="9"/>
  <p:tag name="KSO_WM_UNIT_FILL_TYPE" val="1"/>
  <p:tag name="KSO_WM_UNIT_TEXT_FILL_FORE_SCHEMECOLOR_INDEX" val="13"/>
  <p:tag name="KSO_WM_UNIT_TEXT_FILL_TYPE" val="1"/>
</p:tagLst>
</file>

<file path=ppt/tags/tag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169953_4*q_h_i*1_2_1"/>
  <p:tag name="KSO_WM_TEMPLATE_CATEGORY" val="diagram"/>
  <p:tag name="KSO_WM_TEMPLATE_INDEX" val="20169953"/>
  <p:tag name="KSO_WM_UNIT_LAYERLEVEL" val="1_1_1"/>
  <p:tag name="KSO_WM_TAG_VERSION" val="1.0"/>
  <p:tag name="KSO_WM_BEAUTIFY_FLAG" val="#wm#"/>
  <p:tag name="KSO_WM_UNIT_TEXT_FILL_FORE_SCHEMECOLOR_INDEX" val="6"/>
  <p:tag name="KSO_WM_UNIT_TEXT_FILL_TYPE" val="1"/>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169953_4*q_h_i*1_2_1"/>
  <p:tag name="KSO_WM_TEMPLATE_CATEGORY" val="diagram"/>
  <p:tag name="KSO_WM_TEMPLATE_INDEX" val="20169953"/>
  <p:tag name="KSO_WM_UNIT_LAYERLEVEL" val="1_1_1"/>
  <p:tag name="KSO_WM_TAG_VERSION" val="1.0"/>
  <p:tag name="KSO_WM_BEAUTIFY_FLAG" val="#wm#"/>
  <p:tag name="KSO_WM_UNIT_TEXT_FILL_FORE_SCHEMECOLOR_INDEX" val="6"/>
  <p:tag name="KSO_WM_UNIT_TEXT_FILL_TYPE" val="1"/>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169953_4*q_h_i*1_2_1"/>
  <p:tag name="KSO_WM_TEMPLATE_CATEGORY" val="diagram"/>
  <p:tag name="KSO_WM_TEMPLATE_INDEX" val="20169953"/>
  <p:tag name="KSO_WM_UNIT_LAYERLEVEL" val="1_1_1"/>
  <p:tag name="KSO_WM_TAG_VERSION" val="1.0"/>
  <p:tag name="KSO_WM_BEAUTIFY_FLAG" val="#wm#"/>
  <p:tag name="KSO_WM_UNIT_TEXT_FILL_FORE_SCHEMECOLOR_INDEX" val="6"/>
  <p:tag name="KSO_WM_UNIT_TEXT_FILL_TYPE" val="1"/>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169953_4*q_h_i*1_2_1"/>
  <p:tag name="KSO_WM_TEMPLATE_CATEGORY" val="diagram"/>
  <p:tag name="KSO_WM_TEMPLATE_INDEX" val="20169953"/>
  <p:tag name="KSO_WM_UNIT_LAYERLEVEL" val="1_1_1"/>
  <p:tag name="KSO_WM_TAG_VERSION" val="1.0"/>
  <p:tag name="KSO_WM_BEAUTIFY_FLAG" val="#wm#"/>
  <p:tag name="KSO_WM_UNIT_TEXT_FILL_FORE_SCHEMECOLOR_INDEX" val="6"/>
  <p:tag name="KSO_WM_UNIT_TEXT_FILL_TYPE" val="1"/>
</p:tagLst>
</file>

<file path=ppt/tags/tag96.xml><?xml version="1.0" encoding="utf-8"?>
<p:tagLst xmlns:p="http://schemas.openxmlformats.org/presentationml/2006/main">
  <p:tag name="KSO_WM_SPECIAL_SOURCE" val="bdnull"/>
  <p:tag name="KSO_WM_SLIDE_ITEM_CNT" val="5"/>
</p:tagLst>
</file>

<file path=ppt/tags/tag97.xml><?xml version="1.0" encoding="utf-8"?>
<p:tagLst xmlns:p="http://schemas.openxmlformats.org/presentationml/2006/main">
  <p:tag name="KSO_WM_SPECIAL_SOURCE" val="bdnull"/>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i"/>
  <p:tag name="KSO_WM_UNIT_INDEX" val="1_2_1"/>
  <p:tag name="KSO_WM_UNIT_ID" val="diagram20160892_3*n_h_i*1_2_1"/>
  <p:tag name="KSO_WM_TEMPLATE_CATEGORY" val="diagram"/>
  <p:tag name="KSO_WM_TEMPLATE_INDEX" val="20160892"/>
  <p:tag name="KSO_WM_UNIT_LAYERLEVEL" val="1_1_1"/>
  <p:tag name="KSO_WM_TAG_VERSION" val="1.0"/>
  <p:tag name="KSO_WM_BEAUTIFY_FLAG" val="#wm#"/>
  <p:tag name="KSO_WM_UNIT_FILL_FORE_SCHEMECOLOR_INDEX" val="14"/>
  <p:tag name="KSO_WM_UNIT_FILL_TYPE" val="1"/>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n1-1"/>
  <p:tag name="KSO_WM_UNIT_TYPE" val="n_h_h_i"/>
  <p:tag name="KSO_WM_UNIT_INDEX" val="1_1_3_1"/>
  <p:tag name="KSO_WM_UNIT_ID" val="diagram20160892_3*n_h_h_i*1_1_3_1"/>
  <p:tag name="KSO_WM_TEMPLATE_CATEGORY" val="diagram"/>
  <p:tag name="KSO_WM_TEMPLATE_INDEX" val="20160892"/>
  <p:tag name="KSO_WM_UNIT_LAYERLEVEL" val="1_1_1_1"/>
  <p:tag name="KSO_WM_TAG_VERSION" val="1.0"/>
  <p:tag name="KSO_WM_BEAUTIFY_FLAG" val="#wm#"/>
  <p:tag name="KSO_WM_UNIT_FILL_FORE_SCHEMECOLOR_INDEX" val="7"/>
  <p:tag name="KSO_WM_UNIT_FILL_TYPE" val="1"/>
  <p:tag name="KSO_WM_UNIT_TEXT_FILL_FORE_SCHEMECOLOR_INDEX" val="2"/>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11723</Words>
  <Application>WPS 文字</Application>
  <PresentationFormat>宽屏</PresentationFormat>
  <Paragraphs>668</Paragraphs>
  <Slides>61</Slides>
  <Notes>1</Notes>
  <HiddenSlides>0</HiddenSlides>
  <MMClips>0</MMClips>
  <ScaleCrop>false</ScaleCrop>
  <HeadingPairs>
    <vt:vector size="6" baseType="variant">
      <vt:variant>
        <vt:lpstr>已用的字体</vt:lpstr>
      </vt:variant>
      <vt:variant>
        <vt:i4>30</vt:i4>
      </vt:variant>
      <vt:variant>
        <vt:lpstr>主题</vt:lpstr>
      </vt:variant>
      <vt:variant>
        <vt:i4>3</vt:i4>
      </vt:variant>
      <vt:variant>
        <vt:lpstr>幻灯片标题</vt:lpstr>
      </vt:variant>
      <vt:variant>
        <vt:i4>61</vt:i4>
      </vt:variant>
    </vt:vector>
  </HeadingPairs>
  <TitlesOfParts>
    <vt:vector size="94" baseType="lpstr">
      <vt:lpstr>Arial</vt:lpstr>
      <vt:lpstr>宋体</vt:lpstr>
      <vt:lpstr>Wingdings</vt:lpstr>
      <vt:lpstr>黑体</vt:lpstr>
      <vt:lpstr>汉仪中黑KW</vt:lpstr>
      <vt:lpstr>Times New Roman</vt:lpstr>
      <vt:lpstr>微软雅黑</vt:lpstr>
      <vt:lpstr>Calibri Light</vt:lpstr>
      <vt:lpstr>Helvetica Neue</vt:lpstr>
      <vt:lpstr>方正宋刻本秀楷简体</vt:lpstr>
      <vt:lpstr>汉仪书宋二KW</vt:lpstr>
      <vt:lpstr>方正兰亭黑_GBK</vt:lpstr>
      <vt:lpstr>方正卡通简体</vt:lpstr>
      <vt:lpstr>华文细黑</vt:lpstr>
      <vt:lpstr>Gill Sans</vt:lpstr>
      <vt:lpstr>等线</vt:lpstr>
      <vt:lpstr>等线 Light</vt:lpstr>
      <vt:lpstr>宋体</vt:lpstr>
      <vt:lpstr>Calibri</vt:lpstr>
      <vt:lpstr>Arial Unicode MS</vt:lpstr>
      <vt:lpstr>Wingdings</vt:lpstr>
      <vt:lpstr>思源黑体 CN Bold</vt:lpstr>
      <vt:lpstr>思源黑体 CN Regular</vt:lpstr>
      <vt:lpstr>MiSans Bold</vt:lpstr>
      <vt:lpstr>苹方-简</vt:lpstr>
      <vt:lpstr>江城圆体 300W</vt:lpstr>
      <vt:lpstr>MiSans</vt:lpstr>
      <vt:lpstr>冬青黑体简体中文</vt:lpstr>
      <vt:lpstr>微软雅黑</vt:lpstr>
      <vt:lpstr>汉仪旗黑</vt:lpstr>
      <vt:lpstr>Office 主题​​</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 早期教育课程模式和教育方案</vt:lpstr>
      <vt:lpstr>二、 当代西方著名早期教育课程模式和教育方案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二、 当代西方著名早期教育课程模式和教育方案</vt:lpstr>
      <vt:lpstr>单击此处添加标题</vt:lpstr>
      <vt:lpstr>二、 当代西方著名早期教育课程模式和教育方案</vt:lpstr>
      <vt:lpstr>二、 当代西方著名早期教育课程模式和教育方案</vt:lpstr>
      <vt:lpstr>二、 当代西方著名早期教育课程模式和教育方案</vt:lpstr>
      <vt:lpstr>二、 当代西方著名早期教育课程模式和教育方案</vt:lpstr>
      <vt:lpstr>二、 当代西方著名早期教育课程模式和教育方案</vt:lpstr>
      <vt:lpstr>二、 当代西方著名早期教育课程模式和教育方案</vt:lpstr>
      <vt:lpstr>二、 当代西方著名早期教育课程模式和教育方案</vt:lpstr>
      <vt:lpstr>二、 当代西方著名早期教育课程模式和教育方案</vt:lpstr>
      <vt:lpstr>PowerPoint 演示文稿</vt:lpstr>
      <vt:lpstr>二、 当代西方著名早期教育课程模式和教育方案</vt:lpstr>
      <vt:lpstr>PowerPoint 演示文稿</vt:lpstr>
      <vt:lpstr>PowerPoint 演示文稿</vt:lpstr>
      <vt:lpstr>二、 当代西方著名早期教育课程模式和教育方案</vt:lpstr>
      <vt:lpstr>PowerPoint 演示文稿</vt:lpstr>
      <vt:lpstr>二、 当代西方著名早期教育课程模式和教育方案</vt:lpstr>
      <vt:lpstr>二、 当代西方著名早期教育课程模式和教育方案</vt:lpstr>
      <vt:lpstr>PowerPoint 演示文稿</vt:lpstr>
      <vt:lpstr>一、 未来对早期儿童教育课程的挑战</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微软用户</dc:creator>
  <cp:lastModifiedBy>WPS_1640303954</cp:lastModifiedBy>
  <cp:revision>386</cp:revision>
  <dcterms:created xsi:type="dcterms:W3CDTF">2023-07-16T12:55:41Z</dcterms:created>
  <dcterms:modified xsi:type="dcterms:W3CDTF">2023-07-16T12:55:41Z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6EB8D6231A196E33FB9CAF642D01674E_42</vt:lpwstr>
  </property>
  <property fmtid="{D5CDD505-2E9C-101B-9397-08002B2CF9AE}" pid="3" name="KSOProductBuildVer">
    <vt:lpwstr>2052-5.5.1.7991</vt:lpwstr>
  </property>
</Properties>
</file>